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9" r:id="rId3"/>
    <p:sldId id="260" r:id="rId4"/>
    <p:sldId id="264" r:id="rId5"/>
    <p:sldId id="258" r:id="rId6"/>
    <p:sldId id="267" r:id="rId7"/>
    <p:sldId id="268" r:id="rId8"/>
    <p:sldId id="263" r:id="rId9"/>
    <p:sldId id="269" r:id="rId10"/>
    <p:sldId id="270" r:id="rId11"/>
    <p:sldId id="288" r:id="rId12"/>
    <p:sldId id="261" r:id="rId13"/>
    <p:sldId id="289" r:id="rId14"/>
    <p:sldId id="262" r:id="rId15"/>
    <p:sldId id="274" r:id="rId16"/>
    <p:sldId id="275" r:id="rId17"/>
    <p:sldId id="272" r:id="rId18"/>
    <p:sldId id="273" r:id="rId19"/>
    <p:sldId id="266" r:id="rId20"/>
    <p:sldId id="283" r:id="rId21"/>
    <p:sldId id="290" r:id="rId22"/>
    <p:sldId id="292" r:id="rId23"/>
    <p:sldId id="297" r:id="rId24"/>
    <p:sldId id="294" r:id="rId25"/>
    <p:sldId id="295" r:id="rId26"/>
    <p:sldId id="296" r:id="rId27"/>
    <p:sldId id="300" r:id="rId28"/>
    <p:sldId id="271" r:id="rId29"/>
    <p:sldId id="291" r:id="rId30"/>
    <p:sldId id="293" r:id="rId31"/>
    <p:sldId id="298" r:id="rId32"/>
    <p:sldId id="299" r:id="rId33"/>
    <p:sldId id="302" r:id="rId34"/>
    <p:sldId id="303" r:id="rId35"/>
    <p:sldId id="287" r:id="rId36"/>
    <p:sldId id="304" r:id="rId37"/>
    <p:sldId id="282" r:id="rId38"/>
    <p:sldId id="281" r:id="rId39"/>
    <p:sldId id="277" r:id="rId40"/>
    <p:sldId id="278" r:id="rId41"/>
    <p:sldId id="279" r:id="rId42"/>
    <p:sldId id="280" r:id="rId43"/>
    <p:sldId id="284" r:id="rId44"/>
    <p:sldId id="285" r:id="rId45"/>
    <p:sldId id="286" r:id="rId4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>
      <p:cViewPr varScale="1">
        <p:scale>
          <a:sx n="92" d="100"/>
          <a:sy n="92" d="100"/>
        </p:scale>
        <p:origin x="12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AD394-D7B2-4746-9D45-AD41F8E67C0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839B-9483-4AF8-B6F8-C8520C62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52BD5-EA9D-4717-A2CF-A0D2F349820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BF100-E243-4F13-AD18-EDB13489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5DB3-B6CD-4B18-B2AB-66913C71F1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5DB3-B6CD-4B18-B2AB-66913C71F1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B4C0-127B-40EA-8B0F-DFE19962F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DE3C5F1-A781-4FD0-AA44-24B899364475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36767A-7EB2-4B61-8BF1-C2111F604A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ingleandparenting.org/startagroup?utm_source=church_initiative&amp;utm_medium=email&amp;utm_content=big_reason&amp;utm_campaign=431_sp_1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news.yahoo.com/search/news/?p=Census+Burea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campaigns.singleandparenting.org/431/" TargetMode="External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2.jpeg"/><Relationship Id="rId5" Type="http://schemas.openxmlformats.org/officeDocument/2006/relationships/hyperlink" Target="http://www.singleandparenting.org/startagroup?utm_source=church_initiative&amp;utm_medium=email&amp;utm_content=footer_link&amp;utm_campaign=431_sp_12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mailto:info@singleandparenting.org" TargetMode="External"/><Relationship Id="rId9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ndingfamily.com/" TargetMode="External"/><Relationship Id="rId2" Type="http://schemas.openxmlformats.org/officeDocument/2006/relationships/hyperlink" Target="http://www.parentingministr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ngleparent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les.ag.org/" TargetMode="External"/><Relationship Id="rId2" Type="http://schemas.openxmlformats.org/officeDocument/2006/relationships/hyperlink" Target="http://www.spf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pn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airrecovery.com/" TargetMode="External"/><Relationship Id="rId2" Type="http://schemas.openxmlformats.org/officeDocument/2006/relationships/hyperlink" Target="http://psdevotionals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angingfamilies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ads4life.org/" TargetMode="External"/><Relationship Id="rId2" Type="http://schemas.openxmlformats.org/officeDocument/2006/relationships/hyperlink" Target="http://www.hope4singlemom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endingfamily.com/" TargetMode="External"/><Relationship Id="rId4" Type="http://schemas.openxmlformats.org/officeDocument/2006/relationships/hyperlink" Target="http://www.parentingfamilies.com/aboutvideo.as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686800" cy="1752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FAMILY, MARRIAGE AND SINGLENESS           	         IN THE 21</a:t>
            </a:r>
            <a:r>
              <a:rPr lang="en-US" altLang="en-US" sz="3600" baseline="30000" dirty="0" smtClean="0"/>
              <a:t>ST</a:t>
            </a:r>
            <a:r>
              <a:rPr lang="en-US" altLang="en-US" sz="3600" dirty="0" smtClean="0"/>
              <a:t> CENTURY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19600"/>
            <a:ext cx="7772400" cy="243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2800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smtClean="0">
                <a:solidFill>
                  <a:schemeClr val="tx2"/>
                </a:solidFill>
              </a:rPr>
              <a:t>UNDERSTANDING TODAY’S FAMILIES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 smtClean="0"/>
              <a:t>Dennis Franck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 - Coach/Consultant/Speaker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 smtClean="0"/>
              <a:t>Franck Insights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 smtClean="0"/>
              <a:t>www.franckinsights.com 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 smtClean="0"/>
              <a:t>Springfield, MO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600" dirty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384925" y="27114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87032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243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59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153400" cy="14319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satMod val="200000"/>
                  </a:schemeClr>
                </a:solidFill>
              </a:rPr>
              <a:t>		UNIQUE NEEDS OF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YOUNG &amp; </a:t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	  	</a:t>
            </a:r>
            <a:r>
              <a:rPr lang="en-US" sz="3600" b="1" dirty="0" smtClean="0">
                <a:solidFill>
                  <a:schemeClr val="tx2">
                    <a:satMod val="200000"/>
                  </a:schemeClr>
                </a:solidFill>
              </a:rPr>
              <a:t>SINGLE ADULTS</a:t>
            </a:r>
            <a:r>
              <a:rPr lang="en-US" sz="32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satMod val="200000"/>
                  </a:schemeClr>
                </a:solidFill>
              </a:rPr>
              <a:t>	</a:t>
            </a:r>
            <a:r>
              <a:rPr lang="en-US" sz="2400" dirty="0" smtClean="0"/>
              <a:t>WHERE IN THE CHURCH ARE THESE ADDRESSED?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2244725"/>
            <a:ext cx="4648200" cy="49180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Rearing kids alone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Shared parenting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Relating to my former spouse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Sexuality and singleness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Money management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Peer Friendships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Learning to forgive my ex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Accepting Singleness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Dating/dating again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Divorce Recovery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Living with mom/dad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Understanding emotions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Grief recovery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2244725"/>
            <a:ext cx="4370388" cy="48418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Dealing with changes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Learning to trust again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Loneliness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Humility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Building an identity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Singleness in a marriage &amp; family-oriented church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Career choice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Pre-Marital education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Re-Marital education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Blending families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Relating to married adults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Adjusting to Widowhood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798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52400" y="282506"/>
            <a:ext cx="8839200" cy="70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Divorce/Remarriage Creates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Single–Parent &amp; Step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Families </a:t>
            </a:r>
            <a:endParaRPr lang="en-US" sz="4000" dirty="0"/>
          </a:p>
          <a:p>
            <a:pPr algn="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4000" dirty="0"/>
              <a:t>	</a:t>
            </a:r>
            <a:r>
              <a:rPr lang="en-US" dirty="0"/>
              <a:t>	</a:t>
            </a:r>
            <a:endParaRPr lang="en-US" sz="24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43 percent of first marriages divorce </a:t>
            </a:r>
            <a:r>
              <a:rPr lang="en-US" dirty="0">
                <a:latin typeface="Arial" charset="0"/>
              </a:rPr>
              <a:t>1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60 percent of remarriages with children divorce </a:t>
            </a:r>
            <a:r>
              <a:rPr lang="en-US" dirty="0">
                <a:latin typeface="Arial" charset="0"/>
              </a:rPr>
              <a:t>1</a:t>
            </a:r>
          </a:p>
          <a:p>
            <a:pPr>
              <a:buFontTx/>
              <a:buChar char="•"/>
              <a:defRPr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65 percent of remarriages with children from a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      prior marriage divorce </a:t>
            </a:r>
            <a:r>
              <a:rPr lang="en-US" dirty="0">
                <a:latin typeface="Arial" charset="0"/>
              </a:rPr>
              <a:t>1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65 percent of simple stepfamilies (1 partner with a child)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      divorce </a:t>
            </a:r>
            <a:r>
              <a:rPr lang="en-US" dirty="0">
                <a:latin typeface="Arial" charset="0"/>
              </a:rPr>
              <a:t>2</a:t>
            </a:r>
          </a:p>
          <a:p>
            <a:pPr>
              <a:buFontTx/>
              <a:buChar char="•"/>
              <a:defRPr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70 percent of complex stepfamilies (both partners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      have children) divorce </a:t>
            </a:r>
            <a:r>
              <a:rPr lang="en-US" dirty="0" smtClean="0">
                <a:latin typeface="Arial" charset="0"/>
              </a:rPr>
              <a:t>2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sz="1200" dirty="0"/>
              <a:t>1 January 9, 2006, </a:t>
            </a:r>
            <a:r>
              <a:rPr lang="en-US" sz="1200" i="1" dirty="0"/>
              <a:t>Newsweek</a:t>
            </a:r>
            <a:r>
              <a:rPr lang="en-US" sz="1200" dirty="0"/>
              <a:t>, “The ‘</a:t>
            </a:r>
            <a:r>
              <a:rPr lang="en-US" sz="1200" dirty="0" err="1"/>
              <a:t>Familymoon</a:t>
            </a:r>
            <a:r>
              <a:rPr lang="en-US" sz="1200" dirty="0"/>
              <a:t>’” </a:t>
            </a:r>
          </a:p>
          <a:p>
            <a:pPr>
              <a:buFontTx/>
              <a:buChar char="•"/>
              <a:defRPr/>
            </a:pPr>
            <a:r>
              <a:rPr lang="en-US" sz="1200" dirty="0"/>
              <a:t> 2 In her book </a:t>
            </a:r>
            <a:r>
              <a:rPr lang="en-US" sz="1200" i="1" dirty="0"/>
              <a:t>For Better or For Worse: Divorce Reconsidered,</a:t>
            </a:r>
            <a:r>
              <a:rPr lang="en-US" sz="1200" dirty="0"/>
              <a:t> Dr. Hetherington specifies the divorce rate for step-couples to be “50 percent higher in remarriages with stepchildren” Specifically, then, the divorce rate is 65-70%. (p. 178). </a:t>
            </a:r>
          </a:p>
          <a:p>
            <a:pPr>
              <a:defRPr/>
            </a:pPr>
            <a:endParaRPr lang="en-US" sz="1200" dirty="0"/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endParaRPr lang="en-US" sz="1200" dirty="0"/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sz="1200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81000" y="1524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81000" y="16764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735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smtClean="0"/>
              <a:t>Single - Parent Family</a:t>
            </a:r>
            <a:br>
              <a:rPr lang="en-US" altLang="en-US" sz="3200" smtClean="0"/>
            </a:br>
            <a:r>
              <a:rPr lang="en-US" altLang="en-US" sz="3200" smtClean="0"/>
              <a:t>		                   Step/Blended - Parent Family</a:t>
            </a:r>
          </a:p>
        </p:txBody>
      </p:sp>
      <p:pic>
        <p:nvPicPr>
          <p:cNvPr id="5" name="ClipArt Placeholder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3276600" cy="4343400"/>
          </a:xfrm>
        </p:spPr>
      </p:pic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10245" name="Picture 5" descr="Blended Famil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867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763"/>
            <a:ext cx="77724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FATHER-LESS KIDS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24 </a:t>
            </a:r>
            <a:r>
              <a:rPr lang="en-US" sz="2800" dirty="0">
                <a:cs typeface="Times New Roman" pitchFamily="18" charset="0"/>
              </a:rPr>
              <a:t>M</a:t>
            </a:r>
            <a:r>
              <a:rPr lang="en-US" sz="2800" dirty="0" smtClean="0">
                <a:cs typeface="Times New Roman" pitchFamily="18" charset="0"/>
              </a:rPr>
              <a:t> children (nearly 4 /10) live in a home absent their father.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Children growing up in father-absent households, compared to living with their two married parents:</a:t>
            </a:r>
          </a:p>
          <a:p>
            <a:pPr marL="45720" indent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5 x more likely to be poor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3 x times more likely to fail at school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2 x more likely to suffer emotional/behavioral problem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10 </a:t>
            </a:r>
            <a:r>
              <a:rPr lang="en-US" sz="2400" dirty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 more likely to commit suicide as teenagers.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cs typeface="Times New Roman" pitchFamily="18" charset="0"/>
              </a:rPr>
              <a:t> 	-Wade F. Horn, President of the National Fatherhood Initiative, Gaithersburg, Md.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434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"/>
          </a:xfrm>
        </p:spPr>
        <p:txBody>
          <a:bodyPr>
            <a:normAutofit fontScale="90000"/>
          </a:bodyPr>
          <a:lstStyle/>
          <a:p>
            <a:endParaRPr lang="en-US" altLang="en-US" dirty="0" smtClean="0"/>
          </a:p>
        </p:txBody>
      </p:sp>
      <p:pic>
        <p:nvPicPr>
          <p:cNvPr id="12291" name="Content Placeholder 4" descr="Hre's why your church needs a single-parent ministry. Percentage of Children living in single parent homes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20513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889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Needs of the Single Parent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Acceptance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Understanding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Affirmation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Encouragement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Respite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Love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Vehicle repair assistance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Financial assistance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Time alone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Material assistance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Home repair assistance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Child care assistance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Time with adult friends</a:t>
            </a:r>
          </a:p>
          <a:p>
            <a:pPr marL="45720" indent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>Challenges of the Single Parent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8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Adjustment to singleness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Finding housing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Dual role as mother and father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Emotional overload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Schedule overload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Financial changes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Changes in relationships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Dealing with ex-spouse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Dealing with death of parent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Feelings of rejection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Feelings of guilt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Wondering about God’s will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Restoring stability/security in kids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Encouraging/understanding the kids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700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90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600" b="1" dirty="0" smtClean="0"/>
              <a:t>MINISTRY TO SINGLE-PARENT </a:t>
            </a:r>
            <a:br>
              <a:rPr lang="en-US" sz="3600" b="1" dirty="0" smtClean="0"/>
            </a:br>
            <a:r>
              <a:rPr lang="en-US" sz="3600" b="1" dirty="0" smtClean="0"/>
              <a:t>FAMILIES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Demographics </a:t>
            </a:r>
            <a:r>
              <a:rPr lang="en-US" sz="2800" b="1" dirty="0" smtClean="0">
                <a:solidFill>
                  <a:srgbClr val="FF0000"/>
                </a:solidFill>
              </a:rPr>
              <a:t>demonstrate</a:t>
            </a:r>
            <a:r>
              <a:rPr lang="en-US" sz="2800" b="1" dirty="0" smtClean="0"/>
              <a:t> the need!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12 million headed by females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3 million headed by males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30% U.S. families single-parent families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24 million children live without dad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M</a:t>
            </a:r>
            <a:r>
              <a:rPr lang="en-US" sz="2400" dirty="0" smtClean="0"/>
              <a:t>any churches - smaller percentage than society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People’s lives </a:t>
            </a:r>
            <a:r>
              <a:rPr lang="en-US" sz="2800" b="1" dirty="0" smtClean="0">
                <a:solidFill>
                  <a:srgbClr val="FF0000"/>
                </a:solidFill>
              </a:rPr>
              <a:t>motivate</a:t>
            </a:r>
            <a:r>
              <a:rPr lang="en-US" sz="2800" b="1" dirty="0" smtClean="0"/>
              <a:t> the need!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Many needs/issues of single parents and their children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not being addressed 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Where are they getting their information if not from the church? </a:t>
            </a:r>
          </a:p>
        </p:txBody>
      </p:sp>
    </p:spTree>
    <p:extLst>
      <p:ext uri="{BB962C8B-B14F-4D97-AF65-F5344CB8AC3E}">
        <p14:creationId xmlns:p14="http://schemas.microsoft.com/office/powerpoint/2010/main" val="2606318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85775"/>
            <a:ext cx="8839200" cy="962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MINISTRY TO SINGLE-PARENTS </a:t>
            </a:r>
            <a:br>
              <a:rPr lang="en-US" sz="3600" b="1" dirty="0" smtClean="0"/>
            </a:br>
            <a:r>
              <a:rPr lang="en-US" sz="3600" b="1" dirty="0" smtClean="0"/>
              <a:t>AND CHILDREN!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89100"/>
            <a:ext cx="8839200" cy="5702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Jesus </a:t>
            </a:r>
            <a:r>
              <a:rPr lang="en-US" sz="2800" b="1" dirty="0" smtClean="0">
                <a:solidFill>
                  <a:srgbClr val="FF0000"/>
                </a:solidFill>
              </a:rPr>
              <a:t>communicates</a:t>
            </a:r>
            <a:r>
              <a:rPr lang="en-US" sz="2800" b="1" dirty="0" smtClean="0"/>
              <a:t> the need!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Pure religion - Minister to orphans &amp; widows </a:t>
            </a:r>
            <a:r>
              <a:rPr lang="en-US" sz="2400" dirty="0"/>
              <a:t> </a:t>
            </a:r>
            <a:r>
              <a:rPr lang="en-US" sz="2400" dirty="0" smtClean="0"/>
              <a:t>(James 1:27)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God defends the rights of orphans </a:t>
            </a:r>
            <a:r>
              <a:rPr lang="en-US" sz="2400" dirty="0"/>
              <a:t>&amp;</a:t>
            </a:r>
            <a:r>
              <a:rPr lang="en-US" sz="2400" dirty="0" smtClean="0"/>
              <a:t> widows (Ps. 146:9)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 People’s ministry potential </a:t>
            </a:r>
            <a:r>
              <a:rPr lang="en-US" sz="2800" b="1" dirty="0" smtClean="0">
                <a:solidFill>
                  <a:srgbClr val="FF0000"/>
                </a:solidFill>
              </a:rPr>
              <a:t>validates</a:t>
            </a:r>
            <a:r>
              <a:rPr lang="en-US" sz="2800" b="1" dirty="0" smtClean="0"/>
              <a:t> the need!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Impact - Single-parents &amp; children raised for Christ!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Jesus’ life </a:t>
            </a:r>
            <a:r>
              <a:rPr lang="en-US" sz="2800" b="1" dirty="0" smtClean="0">
                <a:solidFill>
                  <a:srgbClr val="FF0000"/>
                </a:solidFill>
              </a:rPr>
              <a:t>authenticates</a:t>
            </a:r>
            <a:r>
              <a:rPr lang="en-US" sz="2800" b="1" dirty="0" smtClean="0"/>
              <a:t> the need!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</a:t>
            </a:r>
            <a:r>
              <a:rPr lang="en-US" sz="2400" dirty="0" smtClean="0"/>
              <a:t>et the children come to me”! (Matt. 19:14) </a:t>
            </a:r>
          </a:p>
          <a:p>
            <a:pPr marL="320040" lvl="1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9777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         </a:t>
            </a:r>
            <a:r>
              <a:rPr lang="en-US" sz="3600" b="1" dirty="0" smtClean="0">
                <a:solidFill>
                  <a:schemeClr val="tx2"/>
                </a:solidFill>
              </a:rPr>
              <a:t>U.S</a:t>
            </a:r>
            <a:r>
              <a:rPr lang="en-US" sz="3600" b="1" dirty="0">
                <a:solidFill>
                  <a:schemeClr val="tx2"/>
                </a:solidFill>
              </a:rPr>
              <a:t>. </a:t>
            </a:r>
            <a:r>
              <a:rPr lang="en-US" sz="3600" b="1" dirty="0" smtClean="0">
                <a:solidFill>
                  <a:schemeClr val="tx2"/>
                </a:solidFill>
              </a:rPr>
              <a:t>Step &amp; Blended Families</a:t>
            </a:r>
            <a:endParaRPr lang="en-US" sz="36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40</a:t>
            </a:r>
            <a:r>
              <a:rPr lang="en-US" sz="2000" b="1" dirty="0"/>
              <a:t>% </a:t>
            </a:r>
            <a:r>
              <a:rPr lang="en-US" sz="2000" b="1" dirty="0" smtClean="0"/>
              <a:t>married couples </a:t>
            </a:r>
            <a:r>
              <a:rPr lang="en-US" sz="2000" b="1" dirty="0"/>
              <a:t>with </a:t>
            </a:r>
            <a:r>
              <a:rPr lang="en-US" sz="2000" b="1" dirty="0" smtClean="0"/>
              <a:t>children </a:t>
            </a:r>
            <a:r>
              <a:rPr lang="en-US" sz="2000" b="1" dirty="0"/>
              <a:t>are step-couples </a:t>
            </a:r>
            <a:r>
              <a:rPr lang="en-US" dirty="0" smtClean="0"/>
              <a:t>(24 million)</a:t>
            </a:r>
            <a:endParaRPr lang="en-US" dirty="0"/>
          </a:p>
          <a:p>
            <a:pPr lvl="0"/>
            <a:endParaRPr lang="en-US" sz="1200" dirty="0" smtClean="0"/>
          </a:p>
          <a:p>
            <a:r>
              <a:rPr lang="en-US" sz="1200" dirty="0" smtClean="0"/>
              <a:t>  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41 % U. S. weddings form </a:t>
            </a:r>
            <a:r>
              <a:rPr lang="en-US" sz="2000" b="1" dirty="0"/>
              <a:t>stepfamilies.</a:t>
            </a:r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en-US" dirty="0" smtClean="0"/>
              <a:t> 				                       </a:t>
            </a:r>
            <a:r>
              <a:rPr lang="en-US" sz="1200" dirty="0" smtClean="0"/>
              <a:t>--</a:t>
            </a:r>
            <a:r>
              <a:rPr lang="en-US" sz="1200" dirty="0"/>
              <a:t>National Center for Family &amp; Marriage Research 2010</a:t>
            </a:r>
          </a:p>
          <a:p>
            <a:r>
              <a:rPr lang="en-US" dirty="0"/>
              <a:t> </a:t>
            </a:r>
            <a:endParaRPr lang="en-US" sz="1200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50% kids experience </a:t>
            </a:r>
            <a:r>
              <a:rPr lang="en-US" sz="2000" b="1" dirty="0"/>
              <a:t>parents’ divorce </a:t>
            </a:r>
            <a:r>
              <a:rPr lang="en-US" sz="2000" b="1" dirty="0" smtClean="0"/>
              <a:t>by age18</a:t>
            </a:r>
            <a:r>
              <a:rPr lang="en-US" dirty="0" smtClean="0"/>
              <a:t>				                                                											</a:t>
            </a:r>
            <a:r>
              <a:rPr lang="en-US" sz="1200" dirty="0" smtClean="0"/>
              <a:t>--</a:t>
            </a:r>
            <a:r>
              <a:rPr lang="en-US" sz="1200" dirty="0"/>
              <a:t>American Blended Family </a:t>
            </a:r>
            <a:r>
              <a:rPr lang="en-US" sz="1200" dirty="0" smtClean="0"/>
              <a:t>Association</a:t>
            </a:r>
          </a:p>
          <a:p>
            <a:r>
              <a:rPr lang="en-US" sz="1200" b="1" dirty="0" smtClean="0"/>
              <a:t> </a:t>
            </a:r>
            <a:r>
              <a:rPr lang="en-US" dirty="0" smtClean="0"/>
              <a:t>				           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One - third divorced </a:t>
            </a:r>
            <a:r>
              <a:rPr lang="en-US" sz="2000" b="1" dirty="0"/>
              <a:t>in 2008 were re- </a:t>
            </a:r>
            <a:r>
              <a:rPr lang="en-US" sz="2000" b="1" dirty="0" smtClean="0"/>
              <a:t>divorcing</a:t>
            </a:r>
            <a:r>
              <a:rPr lang="en-US" sz="2000" dirty="0" smtClean="0"/>
              <a:t>  </a:t>
            </a:r>
            <a:r>
              <a:rPr lang="en-US" dirty="0" smtClean="0"/>
              <a:t>						</a:t>
            </a: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sz="1200" dirty="0"/>
              <a:t>-National Center for Family &amp; Marriage Research </a:t>
            </a:r>
            <a:r>
              <a:rPr lang="en-US" sz="1200" dirty="0" smtClean="0"/>
              <a:t>2010</a:t>
            </a:r>
            <a:r>
              <a:rPr lang="en-US" dirty="0"/>
              <a:t>						                                  </a:t>
            </a:r>
            <a:r>
              <a:rPr lang="en-US" dirty="0" smtClean="0"/>
              <a:t>	</a:t>
            </a:r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66% of stepfamily marriages divorce within 6 years</a:t>
            </a:r>
          </a:p>
          <a:p>
            <a:pPr lvl="0"/>
            <a:r>
              <a:rPr lang="en-US" sz="1200" b="1" dirty="0"/>
              <a:t>			         </a:t>
            </a:r>
            <a:r>
              <a:rPr lang="en-US" sz="1200" b="1" dirty="0" smtClean="0"/>
              <a:t>                           </a:t>
            </a:r>
            <a:r>
              <a:rPr lang="en-US" sz="1200" dirty="0" smtClean="0"/>
              <a:t>--“</a:t>
            </a:r>
            <a:r>
              <a:rPr lang="en-US" sz="1200" dirty="0"/>
              <a:t>Family” </a:t>
            </a:r>
            <a:r>
              <a:rPr lang="en-US" sz="1200" dirty="0" err="1"/>
              <a:t>Barna</a:t>
            </a:r>
            <a:r>
              <a:rPr lang="en-US" sz="1200" dirty="0"/>
              <a:t> Research  </a:t>
            </a:r>
            <a:r>
              <a:rPr lang="en-US" sz="1200" dirty="0" smtClean="0"/>
              <a:t>-- American </a:t>
            </a:r>
            <a:r>
              <a:rPr lang="en-US" sz="1200" dirty="0"/>
              <a:t>Blended Family Association </a:t>
            </a:r>
            <a:endParaRPr lang="en-US" sz="1200" b="1" dirty="0"/>
          </a:p>
          <a:p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1300 </a:t>
            </a:r>
            <a:r>
              <a:rPr lang="en-US" sz="2000" b="1" dirty="0" smtClean="0"/>
              <a:t>U.S</a:t>
            </a:r>
            <a:r>
              <a:rPr lang="en-US" sz="2000" b="1" dirty="0"/>
              <a:t>. blended families formed daily</a:t>
            </a:r>
            <a:r>
              <a:rPr lang="en-US" b="1" dirty="0"/>
              <a:t>  </a:t>
            </a:r>
            <a:r>
              <a:rPr lang="en-US" b="1" dirty="0" smtClean="0"/>
              <a:t>  </a:t>
            </a:r>
          </a:p>
          <a:p>
            <a:pPr lvl="0"/>
            <a:r>
              <a:rPr lang="en-US" b="1" dirty="0" smtClean="0"/>
              <a:t>   </a:t>
            </a:r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81% say -“they don't know where to turn for help”</a:t>
            </a:r>
            <a:endParaRPr lang="en-US" sz="2000" b="1" dirty="0"/>
          </a:p>
          <a:p>
            <a:r>
              <a:rPr lang="en-US" b="1" dirty="0"/>
              <a:t> 		          </a:t>
            </a:r>
            <a:r>
              <a:rPr lang="en-US" b="1" dirty="0" smtClean="0"/>
              <a:t>			              	          </a:t>
            </a:r>
            <a:r>
              <a:rPr lang="en-US" sz="1200" dirty="0" smtClean="0"/>
              <a:t>--</a:t>
            </a:r>
            <a:r>
              <a:rPr lang="en-US" sz="1200" dirty="0"/>
              <a:t>American Blended Family Association</a:t>
            </a:r>
            <a:r>
              <a:rPr lang="en-US" sz="1200" b="1" dirty="0"/>
              <a:t> </a:t>
            </a:r>
          </a:p>
          <a:p>
            <a:r>
              <a:rPr lang="en-US" sz="1200" dirty="0">
                <a:latin typeface="Verdana" pitchFamily="34" charset="0"/>
              </a:rPr>
              <a:t> 		           </a:t>
            </a:r>
            <a:r>
              <a:rPr lang="en-US" sz="1200" b="1" dirty="0" smtClean="0">
                <a:latin typeface="Verdana" pitchFamily="34" charset="0"/>
              </a:rPr>
              <a:t>-</a:t>
            </a:r>
            <a:endParaRPr lang="en-US" sz="1100" b="1" dirty="0">
              <a:latin typeface="Verdana" pitchFamily="34" charset="0"/>
            </a:endParaRPr>
          </a:p>
          <a:p>
            <a:r>
              <a:rPr lang="en-US" sz="1200" dirty="0"/>
              <a:t> </a:t>
            </a:r>
            <a:endParaRPr lang="en-US" sz="1200" b="1" dirty="0"/>
          </a:p>
          <a:p>
            <a:pPr lvl="0" eaLnBrk="0" hangingPunct="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249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 smtClean="0"/>
              <a:t>UNMARRIED HOUSEHOLDS… </a:t>
            </a:r>
            <a:br>
              <a:rPr lang="en-US" altLang="en-US" sz="3600" dirty="0" smtClean="0"/>
            </a:br>
            <a:r>
              <a:rPr lang="en-US" altLang="en-US" sz="3600" dirty="0" smtClean="0"/>
              <a:t>MARRIED HOUSEHOLDS…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Married households             	  	</a:t>
            </a:r>
            <a:r>
              <a:rPr lang="en-US" altLang="en-US" sz="2800" u="sng" dirty="0" smtClean="0"/>
              <a:t>2012</a:t>
            </a:r>
            <a:endParaRPr lang="en-US" altLang="en-US" sz="2800" u="sng" dirty="0" smtClean="0"/>
          </a:p>
          <a:p>
            <a:pPr marL="320040" lvl="1" indent="0" eaLnBrk="1" hangingPunct="1"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All marriages - 1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, 2</a:t>
            </a:r>
            <a:r>
              <a:rPr lang="en-US" altLang="en-US" sz="2400" baseline="30000" dirty="0" smtClean="0"/>
              <a:t>nd</a:t>
            </a:r>
            <a:r>
              <a:rPr lang="en-US" altLang="en-US" sz="2400" dirty="0" smtClean="0"/>
              <a:t>,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etc. 		51.0 percent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Unmarried households                          </a:t>
            </a:r>
            <a:r>
              <a:rPr lang="en-US" altLang="en-US" sz="2400" dirty="0" smtClean="0"/>
              <a:t>49. percent</a:t>
            </a:r>
          </a:p>
          <a:p>
            <a:pPr lvl="2"/>
            <a:r>
              <a:rPr lang="en-US" altLang="en-US" sz="2000" dirty="0" smtClean="0"/>
              <a:t>14 million single women</a:t>
            </a:r>
          </a:p>
          <a:p>
            <a:pPr lvl="2" eaLnBrk="1" hangingPunct="1"/>
            <a:r>
              <a:rPr lang="en-US" altLang="en-US" sz="2000" dirty="0" smtClean="0"/>
              <a:t>5 million single men</a:t>
            </a:r>
          </a:p>
          <a:p>
            <a:pPr lvl="2" eaLnBrk="1" hangingPunct="1"/>
            <a:r>
              <a:rPr lang="en-US" altLang="en-US" sz="2000" dirty="0" smtClean="0"/>
              <a:t>15 million single parent</a:t>
            </a:r>
          </a:p>
          <a:p>
            <a:pPr lvl="2" eaLnBrk="1" hangingPunct="1"/>
            <a:r>
              <a:rPr lang="en-US" altLang="en-US" sz="2000" dirty="0" smtClean="0"/>
              <a:t>36. 7 million single, “non family”- friends of same/opposite sex</a:t>
            </a:r>
          </a:p>
          <a:p>
            <a:pPr lvl="2" eaLnBrk="1" hangingPunct="1">
              <a:buFontTx/>
              <a:buNone/>
            </a:pPr>
            <a:endParaRPr lang="en-US" altLang="en-US" sz="2000" dirty="0" smtClean="0"/>
          </a:p>
          <a:p>
            <a:pPr lvl="2" eaLnBrk="1" hangingPunct="1">
              <a:buFontTx/>
              <a:buNone/>
            </a:pPr>
            <a:endParaRPr lang="en-US" altLang="en-US" sz="1400" dirty="0" smtClean="0"/>
          </a:p>
          <a:p>
            <a:pPr lvl="2" eaLnBrk="1" hangingPunct="1">
              <a:buFontTx/>
              <a:buNone/>
            </a:pPr>
            <a:r>
              <a:rPr lang="en-US" altLang="en-US" sz="1400" dirty="0" smtClean="0"/>
              <a:t>                            U.S. </a:t>
            </a:r>
            <a:r>
              <a:rPr lang="en-US" altLang="en-US" sz="1400" b="1" dirty="0" smtClean="0">
                <a:hlinkClick r:id="rId2" tooltip="Related information on Census Bureau"/>
              </a:rPr>
              <a:t>CENSUS </a:t>
            </a:r>
            <a:r>
              <a:rPr lang="en-US" altLang="en-US" sz="1400" b="1" smtClean="0">
                <a:hlinkClick r:id="rId2" tooltip="Related information on Census Bureau"/>
              </a:rPr>
              <a:t>BUREAU</a:t>
            </a:r>
            <a:r>
              <a:rPr lang="en-US" altLang="en-US" sz="1400" b="1" smtClean="0"/>
              <a:t> </a:t>
            </a:r>
            <a:r>
              <a:rPr lang="en-US" altLang="en-US" sz="1400" b="1" smtClean="0"/>
              <a:t>– </a:t>
            </a:r>
            <a:r>
              <a:rPr lang="en-US" altLang="en-US" sz="1400" smtClean="0"/>
              <a:t>2012 American </a:t>
            </a:r>
            <a:r>
              <a:rPr lang="en-US" altLang="en-US" sz="1400" dirty="0" smtClean="0"/>
              <a:t>Community Survey </a:t>
            </a:r>
          </a:p>
          <a:p>
            <a:pPr lvl="2" eaLnBrk="1" hangingPunct="1">
              <a:buFontTx/>
              <a:buNone/>
            </a:pPr>
            <a:r>
              <a:rPr lang="en-US" altLang="en-US" sz="1400" dirty="0" smtClean="0"/>
              <a:t>                            http://news.yahoo.com/s/afp/20061015/ts_alt_afp/afplifestyleusscociety_061015170214</a:t>
            </a:r>
          </a:p>
        </p:txBody>
      </p:sp>
    </p:spTree>
    <p:extLst>
      <p:ext uri="{BB962C8B-B14F-4D97-AF65-F5344CB8AC3E}">
        <p14:creationId xmlns:p14="http://schemas.microsoft.com/office/powerpoint/2010/main" val="2797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62000"/>
          </a:xfrm>
        </p:spPr>
        <p:txBody>
          <a:bodyPr/>
          <a:lstStyle/>
          <a:p>
            <a:r>
              <a:rPr lang="en-US" b="1" dirty="0" smtClean="0"/>
              <a:t>Challenges of Step Families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848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Keeping nuclear bonds in balance</a:t>
            </a:r>
          </a:p>
          <a:p>
            <a:endParaRPr lang="en-US" dirty="0"/>
          </a:p>
          <a:p>
            <a:r>
              <a:rPr lang="en-US" dirty="0" smtClean="0"/>
              <a:t>Establishing strong bonds with step kids</a:t>
            </a:r>
          </a:p>
          <a:p>
            <a:endParaRPr lang="en-US" dirty="0" smtClean="0"/>
          </a:p>
          <a:p>
            <a:r>
              <a:rPr lang="en-US" dirty="0" smtClean="0"/>
              <a:t>Dealing with the ex-spouse(s)</a:t>
            </a:r>
          </a:p>
          <a:p>
            <a:endParaRPr lang="en-US" dirty="0" smtClean="0"/>
          </a:p>
          <a:p>
            <a:r>
              <a:rPr lang="en-US" dirty="0" smtClean="0"/>
              <a:t>Not expecting quick love &amp; acceptance from step children</a:t>
            </a:r>
          </a:p>
          <a:p>
            <a:endParaRPr lang="en-US" dirty="0"/>
          </a:p>
          <a:p>
            <a:r>
              <a:rPr lang="en-US" dirty="0" smtClean="0"/>
              <a:t>Accepting more ambivalence is normal </a:t>
            </a:r>
          </a:p>
          <a:p>
            <a:endParaRPr lang="en-US" dirty="0" smtClean="0"/>
          </a:p>
          <a:p>
            <a:r>
              <a:rPr lang="en-US" dirty="0" smtClean="0"/>
              <a:t>Providing neutral territory for each person</a:t>
            </a:r>
          </a:p>
          <a:p>
            <a:endParaRPr lang="en-US" dirty="0" smtClean="0"/>
          </a:p>
          <a:p>
            <a:r>
              <a:rPr lang="en-US" dirty="0" smtClean="0"/>
              <a:t>Keeping primacy of the marriage</a:t>
            </a:r>
          </a:p>
          <a:p>
            <a:endParaRPr lang="en-US" dirty="0" smtClean="0"/>
          </a:p>
          <a:p>
            <a:r>
              <a:rPr lang="en-US" dirty="0" smtClean="0"/>
              <a:t>Adjusting to new step brothers/sisters</a:t>
            </a:r>
          </a:p>
          <a:p>
            <a:endParaRPr lang="en-US" dirty="0" smtClean="0"/>
          </a:p>
          <a:p>
            <a:r>
              <a:rPr lang="en-US" dirty="0" smtClean="0"/>
              <a:t>Allowing birth mom/dad to discipline his/her kids </a:t>
            </a:r>
          </a:p>
          <a:p>
            <a:endParaRPr lang="en-US" dirty="0" smtClean="0"/>
          </a:p>
          <a:p>
            <a:r>
              <a:rPr lang="en-US" dirty="0" smtClean="0"/>
              <a:t>Treating spouse’s kids the same as biological kids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3124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 smtClean="0"/>
              <a:t>			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 smtClean="0">
                <a:solidFill>
                  <a:srgbClr val="CC0000"/>
                </a:solidFill>
              </a:rPr>
              <a:t>	</a:t>
            </a:r>
            <a:r>
              <a:rPr lang="en-US" sz="4800" dirty="0" smtClean="0">
                <a:solidFill>
                  <a:schemeClr val="tx2"/>
                </a:solidFill>
              </a:rPr>
              <a:t>WHAT CAN THE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 smtClean="0">
                <a:solidFill>
                  <a:schemeClr val="tx2"/>
                </a:solidFill>
              </a:rPr>
              <a:t>		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 smtClean="0">
                <a:solidFill>
                  <a:schemeClr val="tx2"/>
                </a:solidFill>
              </a:rPr>
              <a:t>	CHURCH DO</a:t>
            </a:r>
            <a:r>
              <a:rPr lang="en-US" sz="4800" dirty="0">
                <a:solidFill>
                  <a:schemeClr val="tx2"/>
                </a:solidFill>
              </a:rPr>
              <a:t>?</a:t>
            </a:r>
            <a:endParaRPr lang="en-US" sz="4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smtClean="0"/>
              <a:t> </a:t>
            </a:r>
            <a:r>
              <a:rPr lang="en-US" sz="4000" smtClean="0"/>
              <a:t>CLEARLY STATE DISTINCTLY CHRISTIAN VALUES!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858000" cy="2514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4000" dirty="0" smtClean="0"/>
              <a:t>PEOPLE  ARE WHOLE/COMPLETE  </a:t>
            </a:r>
          </a:p>
          <a:p>
            <a:pPr eaLnBrk="1" hangingPunct="1">
              <a:defRPr/>
            </a:pPr>
            <a:r>
              <a:rPr lang="en-US" sz="4000" dirty="0"/>
              <a:t> </a:t>
            </a:r>
            <a:r>
              <a:rPr lang="en-US" sz="4000" dirty="0" smtClean="0"/>
              <a:t>           MARRIED OR SINGLE!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endParaRPr lang="en-US" sz="4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COL. 2:10 YOU ARE </a:t>
            </a:r>
            <a:r>
              <a:rPr lang="en-US" sz="4000" b="1" dirty="0" smtClean="0">
                <a:solidFill>
                  <a:schemeClr val="tx2"/>
                </a:solidFill>
              </a:rPr>
              <a:t>COMPLETE</a:t>
            </a:r>
            <a:r>
              <a:rPr lang="en-US" sz="4000" dirty="0" smtClean="0">
                <a:solidFill>
                  <a:schemeClr val="tx2"/>
                </a:solidFill>
              </a:rPr>
              <a:t> IN HIM!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77711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ACCEPT, AFFIRM, ACCOMMODATE SINGLENESS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Set banquet tables for 5, 7, 9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Charge single adults exactly half price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Word event invitations sensitively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Invite single adults to serve on leadership </a:t>
            </a:r>
            <a:r>
              <a:rPr lang="en-US" sz="2400" dirty="0" err="1" smtClean="0"/>
              <a:t>commitees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Evaluate personal attitudes/thoughts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Check/change your words &amp; attitudes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23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066800"/>
            <a:ext cx="8001000" cy="1012371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sz="4000" dirty="0" smtClean="0"/>
              <a:t>	        </a:t>
            </a:r>
            <a:r>
              <a:rPr lang="en-US" b="1" dirty="0" smtClean="0"/>
              <a:t>ALLOW SINGLE ADULTS </a:t>
            </a:r>
            <a:br>
              <a:rPr lang="en-US" b="1" dirty="0" smtClean="0"/>
            </a:br>
            <a:r>
              <a:rPr lang="en-US" b="1" dirty="0" smtClean="0"/>
              <a:t>	           FULL PARTICIPATION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029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/>
              <a:t>			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CHOOSING  LEADERSHIP…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PASTORAL STAFF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ELDERS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DEACONS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CHURCH BOARD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MISSIONS BOARD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SMALL GROUP LEADERS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ADULT CLASS TEACHERS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Do you think of married adults first</a:t>
            </a:r>
            <a:r>
              <a:rPr lang="en-US" sz="2400" b="1" dirty="0">
                <a:solidFill>
                  <a:schemeClr val="tx2"/>
                </a:solidFill>
              </a:rPr>
              <a:t>?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502920" lvl="2" indent="0" eaLnBrk="1" hangingPunct="1">
              <a:lnSpc>
                <a:spcPct val="90000"/>
              </a:lnSpc>
              <a:buNone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% of single adults in leadership equal % in the church?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17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SINGLE ADULTS HAVE…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17675"/>
            <a:ext cx="85344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MORE FREEDOM </a:t>
            </a:r>
          </a:p>
          <a:p>
            <a:pPr lvl="1" eaLnBrk="1" hangingPunct="1">
              <a:defRPr/>
            </a:pPr>
            <a:r>
              <a:rPr lang="en-US" dirty="0" smtClean="0"/>
              <a:t>TO SERVE</a:t>
            </a:r>
          </a:p>
          <a:p>
            <a:pPr lvl="1" eaLnBrk="1" hangingPunct="1">
              <a:defRPr/>
            </a:pPr>
            <a:r>
              <a:rPr lang="en-US" dirty="0" smtClean="0"/>
              <a:t>TO LEAD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600" dirty="0" smtClean="0"/>
              <a:t> MORE FLEXIBILITY</a:t>
            </a:r>
          </a:p>
          <a:p>
            <a:pPr lvl="1" eaLnBrk="1" hangingPunct="1">
              <a:defRPr/>
            </a:pPr>
            <a:r>
              <a:rPr lang="en-US" dirty="0" smtClean="0"/>
              <a:t>SCHEDULE</a:t>
            </a:r>
          </a:p>
          <a:p>
            <a:pPr lvl="1" eaLnBrk="1" hangingPunct="1">
              <a:defRPr/>
            </a:pPr>
            <a:r>
              <a:rPr lang="en-US" dirty="0" smtClean="0"/>
              <a:t>TRAVEL</a:t>
            </a:r>
          </a:p>
          <a:p>
            <a:pPr lvl="1" eaLnBrk="1" hangingPunct="1">
              <a:defRPr/>
            </a:pPr>
            <a:r>
              <a:rPr lang="en-US" dirty="0" smtClean="0"/>
              <a:t>LIVING LOCATION</a:t>
            </a:r>
          </a:p>
          <a:p>
            <a:pPr lvl="1" eaLnBrk="1" hangingPunct="1">
              <a:defRPr/>
            </a:pPr>
            <a:r>
              <a:rPr lang="en-US" dirty="0" smtClean="0"/>
              <a:t>TIME (except single parents)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813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5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sz="3600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943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800" b="1" dirty="0" smtClean="0">
                <a:solidFill>
                  <a:schemeClr val="tx2"/>
                </a:solidFill>
              </a:rPr>
              <a:t>REJECT STEREOTYPES/MYTHS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800" b="1" dirty="0">
              <a:solidFill>
                <a:schemeClr val="tx2"/>
              </a:solidFill>
            </a:endParaRPr>
          </a:p>
          <a:p>
            <a:pPr marL="45720" indent="0" eaLnBrk="1" hangingPunct="1">
              <a:lnSpc>
                <a:spcPct val="80000"/>
              </a:lnSpc>
              <a:buNone/>
              <a:defRPr/>
            </a:pPr>
            <a:r>
              <a:rPr lang="en-US" sz="3800" b="1" dirty="0" smtClean="0">
                <a:solidFill>
                  <a:schemeClr val="tx2"/>
                </a:solidFill>
              </a:rPr>
              <a:t>    </a:t>
            </a:r>
            <a:r>
              <a:rPr lang="en-US" sz="3100" b="1" dirty="0" smtClean="0">
                <a:solidFill>
                  <a:schemeClr val="tx2"/>
                </a:solidFill>
              </a:rPr>
              <a:t>Single Adults: </a:t>
            </a:r>
          </a:p>
          <a:p>
            <a:pPr marL="731520" lvl="3" indent="0">
              <a:lnSpc>
                <a:spcPct val="80000"/>
              </a:lnSpc>
              <a:buNone/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Are rich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Are “on the prowl”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Are irresponsible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N</a:t>
            </a:r>
            <a:r>
              <a:rPr lang="en-US" sz="2400" dirty="0" smtClean="0"/>
              <a:t>eed to get married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A</a:t>
            </a:r>
            <a:r>
              <a:rPr lang="en-US" sz="2400" dirty="0" smtClean="0"/>
              <a:t>re a threat to my spouse</a:t>
            </a:r>
          </a:p>
          <a:p>
            <a:pPr marL="320040" lvl="1" indent="0">
              <a:lnSpc>
                <a:spcPct val="80000"/>
              </a:lnSpc>
              <a:buNone/>
              <a:defRPr/>
            </a:pPr>
            <a:r>
              <a:rPr lang="en-US" sz="2600" dirty="0" smtClean="0"/>
              <a:t> 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300" b="1" dirty="0" smtClean="0">
                <a:solidFill>
                  <a:schemeClr val="tx2"/>
                </a:solidFill>
              </a:rPr>
              <a:t>EMPHASIZE </a:t>
            </a:r>
            <a:r>
              <a:rPr lang="en-US" sz="3300" b="1" dirty="0" smtClean="0"/>
              <a:t>ADULTHOOD, not marriage. </a:t>
            </a:r>
            <a:endParaRPr lang="en-US" sz="33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300" b="1" dirty="0" smtClean="0">
                <a:solidFill>
                  <a:schemeClr val="tx2"/>
                </a:solidFill>
              </a:rPr>
              <a:t>PROVIDE OPPORTUNITIES TO DEVELOP</a:t>
            </a:r>
          </a:p>
          <a:p>
            <a:pPr marL="45720" indent="0" eaLnBrk="1" hangingPunct="1">
              <a:lnSpc>
                <a:spcPct val="80000"/>
              </a:lnSpc>
              <a:buNone/>
              <a:defRPr/>
            </a:pPr>
            <a:r>
              <a:rPr lang="en-US" sz="3300" b="1" dirty="0">
                <a:solidFill>
                  <a:schemeClr val="tx2"/>
                </a:solidFill>
              </a:rPr>
              <a:t> 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smtClean="0"/>
              <a:t>OPPOSITE - SEX FRIENDSHIPS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I Cor. 11:11-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/>
              <a:t>In God’s plan, men and women need each other</a:t>
            </a:r>
            <a:r>
              <a:rPr lang="en-US" sz="2000" b="1" dirty="0" smtClean="0"/>
              <a:t>. </a:t>
            </a:r>
            <a:r>
              <a:rPr lang="en-US" sz="2400" b="1" dirty="0" smtClean="0"/>
              <a:t>								(Living Bible)</a:t>
            </a:r>
          </a:p>
          <a:p>
            <a:pPr marL="320040" lvl="1" indent="0" eaLnBrk="1" hangingPunct="1">
              <a:lnSpc>
                <a:spcPct val="80000"/>
              </a:lnSpc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Parents &amp; Pastors</a:t>
            </a:r>
            <a:r>
              <a:rPr lang="en-US" sz="2400" b="1" dirty="0" smtClean="0"/>
              <a:t> – Want single kids to marry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6421142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/>
              <a:t>PREPARE PEOPLE FOR INEVITABLE SEASON OF SINGLENESS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MARRIED - One heartbeat away from singleness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YOU MAY NOT NEED the Single Adult Ministry </a:t>
            </a:r>
            <a:r>
              <a:rPr lang="en-US" sz="2400" dirty="0" smtClean="0">
                <a:solidFill>
                  <a:schemeClr val="tx2"/>
                </a:solidFill>
              </a:rPr>
              <a:t>today</a:t>
            </a:r>
            <a:r>
              <a:rPr lang="en-US" sz="2400" dirty="0" smtClean="0"/>
              <a:t>.              		</a:t>
            </a:r>
            <a:r>
              <a:rPr lang="en-US" sz="2400" b="1" dirty="0" smtClean="0">
                <a:solidFill>
                  <a:schemeClr val="tx2"/>
                </a:solidFill>
              </a:rPr>
              <a:t>You may by Tuesday!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DIVORCE – It takes 2 to marry – 1 to divorce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TEACH PEOPLE to be kingdom – seekers, not mate - seekers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353628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"/>
            <a:ext cx="7772400" cy="17970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THREE SINGLE ADULTS WHO CHANGED THE WORLD!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OUR FAITH IS BASED UPON:</a:t>
            </a:r>
            <a:r>
              <a:rPr lang="en-US" sz="2800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tx2"/>
                </a:solidFill>
              </a:rPr>
              <a:t>Jewish single adult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from Galilee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lvl="1" eaLnBrk="1" hangingPunct="1"/>
            <a:r>
              <a:rPr lang="en-US" sz="2400" dirty="0" smtClean="0"/>
              <a:t>Whose ministry was preceded by a single adult named </a:t>
            </a:r>
            <a:r>
              <a:rPr lang="en-US" sz="2400" b="1" dirty="0" smtClean="0">
                <a:solidFill>
                  <a:schemeClr val="tx2"/>
                </a:solidFill>
              </a:rPr>
              <a:t>John the Baptist</a:t>
            </a:r>
          </a:p>
          <a:p>
            <a:pPr lvl="1" eaLnBrk="1" hangingPunct="1">
              <a:buFontTx/>
              <a:buNone/>
            </a:pPr>
            <a:endParaRPr lang="en-US" sz="2400" b="1" dirty="0" smtClean="0"/>
          </a:p>
          <a:p>
            <a:pPr lvl="1" eaLnBrk="1" hangingPunct="1"/>
            <a:r>
              <a:rPr lang="en-US" sz="2400" dirty="0" smtClean="0"/>
              <a:t>And whose mission thrust was modeled by a single adult named </a:t>
            </a:r>
            <a:r>
              <a:rPr lang="en-US" sz="2400" b="1" dirty="0" smtClean="0">
                <a:solidFill>
                  <a:schemeClr val="tx2"/>
                </a:solidFill>
              </a:rPr>
              <a:t>Paul</a:t>
            </a:r>
          </a:p>
          <a:p>
            <a:pPr lvl="2" eaLnBrk="1" hangingPunct="1">
              <a:buFontTx/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676336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DEMONSTRATE …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200" dirty="0" smtClean="0"/>
              <a:t>ACCEPTANCE………..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dirty="0" smtClean="0"/>
              <a:t>LOVE………………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3200" dirty="0" smtClean="0"/>
              <a:t>FORGIVENESS………..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3200" dirty="0" smtClean="0"/>
              <a:t>HEALING………………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3200" dirty="0" smtClean="0"/>
              <a:t>RECONCILIATION……</a:t>
            </a:r>
          </a:p>
        </p:txBody>
      </p:sp>
    </p:spTree>
    <p:extLst>
      <p:ext uri="{BB962C8B-B14F-4D97-AF65-F5344CB8AC3E}">
        <p14:creationId xmlns:p14="http://schemas.microsoft.com/office/powerpoint/2010/main" val="306218333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THE FACE OF THE FAMILY </a:t>
            </a:r>
            <a:br>
              <a:rPr lang="en-US" dirty="0" smtClean="0"/>
            </a:br>
            <a:r>
              <a:rPr lang="en-US" dirty="0" smtClean="0"/>
              <a:t>HAS CHANGED!</a:t>
            </a:r>
            <a:br>
              <a:rPr lang="en-US" dirty="0" smtClean="0"/>
            </a:br>
            <a:r>
              <a:rPr lang="en-US" dirty="0" smtClean="0"/>
              <a:t>Nuclear Family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019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905000" y="58674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3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MINISTER TO ALL TYPES OF             “FAMILIES” &amp; HOUSEHOLDS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5181600"/>
          </a:xfrm>
        </p:spPr>
        <p:txBody>
          <a:bodyPr>
            <a:normAutofit lnSpcReduction="10000"/>
          </a:bodyPr>
          <a:lstStyle/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SINGLE – PERSON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SINGLE –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STEP -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BLENDED –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NUCLEAR –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EXPANDED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GRANDPARENT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KINSHIP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UNMARRIED PARENT FAMAILY </a:t>
            </a:r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HOMOSEXUAL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HOMOSEXUAL/HETEROSEXUAL FAMILY   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NON - FAMILY </a:t>
            </a:r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COMBINATIONS OF ANY OF THESE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704392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8812"/>
            <a:ext cx="8229600" cy="6365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 smtClean="0"/>
              <a:t>PROVIDE RELEVANT TEACHING </a:t>
            </a:r>
            <a:br>
              <a:rPr lang="en-US" sz="3200" b="1" dirty="0" smtClean="0"/>
            </a:br>
            <a:r>
              <a:rPr lang="en-US" sz="3200" b="1" dirty="0" smtClean="0"/>
              <a:t> AND DISCUSSION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P</a:t>
            </a:r>
            <a:r>
              <a:rPr lang="en-US" sz="2400" dirty="0" smtClean="0"/>
              <a:t>eer friendships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Dating/dating again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Sexuality &amp; related issues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Accepting singleness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Single parenting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Overcoming loneliness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Divorce recovery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Managing money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Managing time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Pre-marital education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Re-marital education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Widowhood issues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Forgiveness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Self esteem, identity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Step-parenting issues   </a:t>
            </a:r>
          </a:p>
        </p:txBody>
      </p:sp>
    </p:spTree>
    <p:extLst>
      <p:ext uri="{BB962C8B-B14F-4D97-AF65-F5344CB8AC3E}">
        <p14:creationId xmlns:p14="http://schemas.microsoft.com/office/powerpoint/2010/main" val="32090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AFFIRM AND ASSIST</a:t>
            </a:r>
            <a:br>
              <a:rPr lang="en-US" sz="3600" b="1" dirty="0" smtClean="0"/>
            </a:br>
            <a:r>
              <a:rPr lang="en-US" sz="3600" b="1" dirty="0" smtClean="0"/>
              <a:t> SINGLE - PARENT FAMILIES</a:t>
            </a:r>
            <a:r>
              <a:rPr lang="en-US" sz="4000" b="1" dirty="0" smtClean="0"/>
              <a:t>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Respite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Role models for children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Adopt a family at holidays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Christmas giving tree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H</a:t>
            </a:r>
            <a:r>
              <a:rPr lang="en-US" sz="2800" dirty="0" smtClean="0"/>
              <a:t>ome repairs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Clothing exchange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Free childcare - church events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Subsidize costs – church events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Free oil change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Support groups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Recycled Christmas</a:t>
            </a:r>
          </a:p>
        </p:txBody>
      </p:sp>
    </p:spTree>
    <p:extLst>
      <p:ext uri="{BB962C8B-B14F-4D97-AF65-F5344CB8AC3E}">
        <p14:creationId xmlns:p14="http://schemas.microsoft.com/office/powerpoint/2010/main" val="1808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36703"/>
            <a:ext cx="7315200" cy="8492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Minister to Blended/Step Families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897"/>
            <a:ext cx="8229600" cy="4865703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             Rose </a:t>
            </a:r>
            <a:r>
              <a:rPr lang="en-US" sz="3200" b="1" dirty="0">
                <a:solidFill>
                  <a:schemeClr val="tx2"/>
                </a:solidFill>
              </a:rPr>
              <a:t>- Colored </a:t>
            </a:r>
            <a:r>
              <a:rPr lang="en-US" sz="3200" b="1" dirty="0" smtClean="0">
                <a:solidFill>
                  <a:schemeClr val="tx2"/>
                </a:solidFill>
              </a:rPr>
              <a:t>Glasses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1) </a:t>
            </a:r>
            <a:r>
              <a:rPr lang="en-US" sz="2800" b="1" dirty="0" smtClean="0"/>
              <a:t>Our marriage will be fine </a:t>
            </a:r>
          </a:p>
          <a:p>
            <a:pPr marL="914400" lvl="1" indent="-514350">
              <a:defRPr/>
            </a:pPr>
            <a:r>
              <a:rPr lang="en-US" sz="2400" dirty="0" smtClean="0"/>
              <a:t>We love each other!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2) </a:t>
            </a:r>
            <a:r>
              <a:rPr lang="en-US" sz="2800" b="1" dirty="0" smtClean="0"/>
              <a:t>The kids will love our new family</a:t>
            </a:r>
          </a:p>
          <a:p>
            <a:pPr lvl="1">
              <a:defRPr/>
            </a:pPr>
            <a:r>
              <a:rPr lang="en-US" sz="2400" dirty="0"/>
              <a:t>C</a:t>
            </a:r>
            <a:r>
              <a:rPr lang="en-US" sz="2400" dirty="0" smtClean="0"/>
              <a:t>onfusion, manipulation, guilt, new stress</a:t>
            </a:r>
          </a:p>
          <a:p>
            <a:pPr marL="320040" lvl="1" indent="0">
              <a:buNone/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Sometimes against new marriage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31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103"/>
            <a:ext cx="7315200" cy="1154097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Rose - colored glasses…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 smtClean="0"/>
              <a:t>3) </a:t>
            </a:r>
            <a:r>
              <a:rPr lang="en-US" sz="3200" b="1" dirty="0" smtClean="0"/>
              <a:t>Our pasts won’t affect our new family</a:t>
            </a:r>
          </a:p>
          <a:p>
            <a:pPr lvl="1">
              <a:defRPr/>
            </a:pPr>
            <a:r>
              <a:rPr lang="en-US" sz="2400" dirty="0" smtClean="0"/>
              <a:t>Does affect the family</a:t>
            </a:r>
          </a:p>
          <a:p>
            <a:pPr lvl="1">
              <a:defRPr/>
            </a:pPr>
            <a:r>
              <a:rPr lang="en-US" sz="2400" dirty="0" smtClean="0"/>
              <a:t>Assume marriage will be better</a:t>
            </a:r>
          </a:p>
          <a:p>
            <a:pPr lvl="1">
              <a:defRPr/>
            </a:pPr>
            <a:r>
              <a:rPr lang="en-US" sz="2400" dirty="0" smtClean="0"/>
              <a:t>Become disillusioned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4) </a:t>
            </a:r>
            <a:r>
              <a:rPr lang="en-US" sz="2800" b="1" dirty="0" smtClean="0"/>
              <a:t>We’ll work together easily to parent children</a:t>
            </a:r>
          </a:p>
          <a:p>
            <a:pPr lvl="1">
              <a:defRPr/>
            </a:pPr>
            <a:r>
              <a:rPr lang="en-US" sz="2400" dirty="0" smtClean="0"/>
              <a:t>Parenting styles are different</a:t>
            </a:r>
          </a:p>
          <a:p>
            <a:pPr lvl="1">
              <a:defRPr/>
            </a:pPr>
            <a:r>
              <a:rPr lang="en-US" sz="2400" dirty="0" smtClean="0"/>
              <a:t>Resentment over trying to correct “my” children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534400" cy="7747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b="1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GOD LOVES ALL FAMILY TYPES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8839200" cy="6172200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sz="5500" b="1" dirty="0" smtClean="0"/>
              <a:t>Nuclear family (1</a:t>
            </a:r>
            <a:r>
              <a:rPr lang="en-US" sz="5500" b="1" baseline="30000" dirty="0" smtClean="0"/>
              <a:t>st</a:t>
            </a:r>
            <a:r>
              <a:rPr lang="en-US" sz="5500" b="1" dirty="0" smtClean="0"/>
              <a:t> marriage)                                      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Single adult family (living alone or with others) 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Remarried family (1</a:t>
            </a:r>
            <a:r>
              <a:rPr lang="en-US" sz="5500" b="1" baseline="30000" dirty="0" smtClean="0"/>
              <a:t>st</a:t>
            </a:r>
            <a:r>
              <a:rPr lang="en-US" sz="5500" b="1" dirty="0" smtClean="0"/>
              <a:t>, 2</a:t>
            </a:r>
            <a:r>
              <a:rPr lang="en-US" sz="5500" b="1" baseline="30000" dirty="0" smtClean="0"/>
              <a:t>nd</a:t>
            </a:r>
            <a:r>
              <a:rPr lang="en-US" sz="5500" b="1" dirty="0" smtClean="0"/>
              <a:t>, 3</a:t>
            </a:r>
            <a:r>
              <a:rPr lang="en-US" sz="5500" b="1" baseline="30000" dirty="0" smtClean="0"/>
              <a:t>rd</a:t>
            </a:r>
            <a:r>
              <a:rPr lang="en-US" sz="5500" b="1" dirty="0" smtClean="0"/>
              <a:t>) 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Stepparent/Blended family 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Separated family 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Single – parent family</a:t>
            </a:r>
            <a:endParaRPr lang="en-US" sz="5500" b="1" dirty="0"/>
          </a:p>
          <a:p>
            <a:pPr lvl="3"/>
            <a:endParaRPr lang="en-US" sz="5500" b="1" dirty="0" smtClean="0"/>
          </a:p>
          <a:p>
            <a:pPr lvl="3"/>
            <a:r>
              <a:rPr lang="en-US" sz="5500" b="1" dirty="0" smtClean="0"/>
              <a:t>John </a:t>
            </a:r>
            <a:r>
              <a:rPr lang="en-US" sz="5500" b="1" dirty="0"/>
              <a:t>1:27, Ps. </a:t>
            </a:r>
            <a:r>
              <a:rPr lang="en-US" sz="5500" b="1" dirty="0" smtClean="0"/>
              <a:t>146:9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Divorced family</a:t>
            </a:r>
          </a:p>
          <a:p>
            <a:pPr lvl="3"/>
            <a:r>
              <a:rPr lang="en-US" sz="5500" b="1" dirty="0" smtClean="0"/>
              <a:t>Woman at well – John 4   </a:t>
            </a:r>
          </a:p>
          <a:p>
            <a:pPr lvl="3"/>
            <a:r>
              <a:rPr lang="en-US" sz="5500" b="1" dirty="0" smtClean="0"/>
              <a:t>Woman in adultery - John 8</a:t>
            </a:r>
          </a:p>
          <a:p>
            <a:pPr lvl="1"/>
            <a:endParaRPr lang="en-US" sz="5500" b="1" dirty="0" smtClean="0"/>
          </a:p>
          <a:p>
            <a:pPr lvl="1"/>
            <a:r>
              <a:rPr lang="en-US" sz="5500" b="1" dirty="0" smtClean="0"/>
              <a:t>Widowed family</a:t>
            </a:r>
          </a:p>
          <a:p>
            <a:pPr lvl="3"/>
            <a:r>
              <a:rPr lang="en-US" sz="5500" b="1" dirty="0" smtClean="0"/>
              <a:t>Ps 68:5-6  Mal. 3:5</a:t>
            </a:r>
            <a:endParaRPr lang="en-US" sz="6000" dirty="0" smtClean="0"/>
          </a:p>
          <a:p>
            <a:pPr marL="731520" lvl="3" indent="0">
              <a:buNone/>
            </a:pPr>
            <a:r>
              <a:rPr lang="en-US" sz="6000" dirty="0" smtClean="0">
                <a:solidFill>
                  <a:schemeClr val="tx2"/>
                </a:solidFill>
              </a:rPr>
              <a:t>                            </a:t>
            </a:r>
            <a:r>
              <a:rPr lang="en-US" sz="7400" dirty="0" smtClean="0">
                <a:solidFill>
                  <a:schemeClr val="tx2"/>
                </a:solidFill>
              </a:rPr>
              <a:t>…And all other family types!</a:t>
            </a:r>
          </a:p>
          <a:p>
            <a:pPr marL="731520" lvl="3" indent="0">
              <a:buNone/>
            </a:pPr>
            <a:endParaRPr lang="en-US" sz="2200" dirty="0"/>
          </a:p>
          <a:p>
            <a:pPr marL="731520" lvl="3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168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990600"/>
          </a:xfrm>
        </p:spPr>
        <p:txBody>
          <a:bodyPr/>
          <a:lstStyle/>
          <a:p>
            <a:pPr algn="ctr"/>
            <a:r>
              <a:rPr lang="en-US" dirty="0" smtClean="0"/>
              <a:t>What Are YOU Doing To…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517571"/>
          </a:xfrm>
        </p:spPr>
        <p:txBody>
          <a:bodyPr>
            <a:normAutofit fontScale="32500" lnSpcReduction="20000"/>
          </a:bodyPr>
          <a:lstStyle/>
          <a:p>
            <a:r>
              <a:rPr lang="en-US" sz="9000" b="1" dirty="0" smtClean="0"/>
              <a:t>Accept…</a:t>
            </a:r>
          </a:p>
          <a:p>
            <a:endParaRPr lang="en-US" sz="9000" b="1" dirty="0"/>
          </a:p>
          <a:p>
            <a:pPr marL="45720" indent="0">
              <a:buNone/>
            </a:pPr>
            <a:r>
              <a:rPr lang="en-US" sz="9000" b="1" dirty="0" smtClean="0"/>
              <a:t>		Love…</a:t>
            </a:r>
          </a:p>
          <a:p>
            <a:endParaRPr lang="en-US" sz="9000" b="1" dirty="0"/>
          </a:p>
          <a:p>
            <a:pPr marL="45720" indent="0">
              <a:buNone/>
            </a:pPr>
            <a:r>
              <a:rPr lang="en-US" sz="9000" b="1" dirty="0" smtClean="0"/>
              <a:t>				Forgive…</a:t>
            </a:r>
          </a:p>
          <a:p>
            <a:pPr marL="45720" indent="0">
              <a:buNone/>
            </a:pPr>
            <a:endParaRPr lang="en-US" sz="9000" b="1" dirty="0"/>
          </a:p>
          <a:p>
            <a:pPr marL="45720" indent="0">
              <a:buNone/>
            </a:pPr>
            <a:r>
              <a:rPr lang="en-US" sz="9000" b="1" dirty="0" smtClean="0"/>
              <a:t>					        	      </a:t>
            </a:r>
            <a:r>
              <a:rPr lang="en-US" sz="11100" b="1" dirty="0" smtClean="0"/>
              <a:t>Heal…</a:t>
            </a:r>
          </a:p>
          <a:p>
            <a:pPr marL="45720" indent="0">
              <a:buNone/>
            </a:pPr>
            <a:endParaRPr lang="en-US" sz="7600" dirty="0" smtClean="0"/>
          </a:p>
          <a:p>
            <a:pPr marL="45720" indent="0">
              <a:buNone/>
            </a:pPr>
            <a:r>
              <a:rPr lang="en-US" sz="7600" dirty="0" smtClean="0"/>
              <a:t>  </a:t>
            </a:r>
          </a:p>
          <a:p>
            <a:pPr marL="45720" indent="0" algn="ctr">
              <a:buNone/>
            </a:pPr>
            <a:r>
              <a:rPr lang="en-US" sz="11100" b="1" dirty="0" smtClean="0">
                <a:solidFill>
                  <a:schemeClr val="tx2"/>
                </a:solidFill>
              </a:rPr>
              <a:t>All types of families &amp; households?</a:t>
            </a:r>
          </a:p>
          <a:p>
            <a:pPr marL="45720" indent="0" algn="ctr">
              <a:buNone/>
            </a:pPr>
            <a:endParaRPr lang="en-US" sz="11100" b="1" dirty="0">
              <a:solidFill>
                <a:schemeClr val="tx2"/>
              </a:solidFill>
            </a:endParaRPr>
          </a:p>
          <a:p>
            <a:pPr marL="45720" indent="0" algn="ctr">
              <a:buNone/>
            </a:pPr>
            <a:endParaRPr lang="en-US" sz="1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199"/>
            <a:ext cx="7315200" cy="9906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Ministry to Single Adults &amp; Their Families</a:t>
            </a:r>
          </a:p>
          <a:p>
            <a:pPr marL="137160" indent="0">
              <a:buNone/>
            </a:pPr>
            <a:r>
              <a:rPr lang="en-US" dirty="0" smtClean="0"/>
              <a:t>1. Do you think the percentage of single adults in your church equals the percentage of single adults in society? (44 percent)  Why/why not?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2. Has the growth of singleness in society affected your church &amp; ministry?</a:t>
            </a:r>
          </a:p>
          <a:p>
            <a:pPr marL="137160" indent="0">
              <a:buNone/>
            </a:pPr>
            <a:r>
              <a:rPr lang="en-US" dirty="0" smtClean="0"/>
              <a:t>    If so, How? 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3. What </a:t>
            </a:r>
            <a:r>
              <a:rPr lang="en-US" dirty="0" smtClean="0"/>
              <a:t>is </a:t>
            </a:r>
            <a:r>
              <a:rPr lang="en-US" dirty="0"/>
              <a:t>your church doing to minister </a:t>
            </a:r>
            <a:r>
              <a:rPr lang="en-US" dirty="0" smtClean="0"/>
              <a:t>to/with young adults (18 - 35 yr.)?   Single </a:t>
            </a:r>
            <a:r>
              <a:rPr lang="en-US" dirty="0"/>
              <a:t>adults</a:t>
            </a:r>
            <a:r>
              <a:rPr lang="en-US" dirty="0" smtClean="0"/>
              <a:t>? (35 - 65 yr.)</a:t>
            </a:r>
            <a:endParaRPr lang="en-US" dirty="0"/>
          </a:p>
          <a:p>
            <a:pPr marL="13716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Ministry </a:t>
            </a:r>
            <a:r>
              <a:rPr lang="en-US" b="1" dirty="0">
                <a:solidFill>
                  <a:schemeClr val="tx2"/>
                </a:solidFill>
              </a:rPr>
              <a:t>to Married Adults &amp; Their Families</a:t>
            </a:r>
          </a:p>
          <a:p>
            <a:pPr marL="137160" indent="0">
              <a:buNone/>
            </a:pPr>
            <a:r>
              <a:rPr lang="en-US" dirty="0" smtClean="0"/>
              <a:t>1. </a:t>
            </a:r>
            <a:r>
              <a:rPr lang="en-US" dirty="0"/>
              <a:t>How have </a:t>
            </a:r>
            <a:r>
              <a:rPr lang="en-US" dirty="0" smtClean="0"/>
              <a:t>cultural changes </a:t>
            </a:r>
            <a:r>
              <a:rPr lang="en-US" dirty="0"/>
              <a:t>regarding marriage and the </a:t>
            </a:r>
            <a:r>
              <a:rPr lang="en-US" dirty="0" smtClean="0"/>
              <a:t>diverse </a:t>
            </a:r>
            <a:r>
              <a:rPr lang="en-US" dirty="0"/>
              <a:t>family types affected </a:t>
            </a:r>
            <a:r>
              <a:rPr lang="en-US" dirty="0" smtClean="0"/>
              <a:t>your church &amp; </a:t>
            </a:r>
            <a:r>
              <a:rPr lang="en-US" dirty="0"/>
              <a:t>ministry</a:t>
            </a:r>
            <a:r>
              <a:rPr lang="en-US" dirty="0" smtClean="0"/>
              <a:t>?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2. </a:t>
            </a:r>
            <a:r>
              <a:rPr lang="en-US" dirty="0"/>
              <a:t>What  do you consider  to be the top 2 </a:t>
            </a:r>
            <a:r>
              <a:rPr lang="en-US" dirty="0" smtClean="0"/>
              <a:t>challenges </a:t>
            </a:r>
            <a:r>
              <a:rPr lang="en-US" dirty="0"/>
              <a:t>of ministry to families today?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3. What </a:t>
            </a:r>
            <a:r>
              <a:rPr lang="en-US" dirty="0"/>
              <a:t> </a:t>
            </a:r>
            <a:r>
              <a:rPr lang="en-US" dirty="0" smtClean="0"/>
              <a:t>is your church doing to address these challenges?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5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4898" y="1567734"/>
          <a:ext cx="5174204" cy="520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302"/>
                <a:gridCol w="2112800"/>
                <a:gridCol w="301829"/>
                <a:gridCol w="1810971"/>
                <a:gridCol w="474302"/>
              </a:tblGrid>
              <a:tr h="164194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>
                          <a:effectLst/>
                        </a:rPr>
                        <a:t>Having trouble reading this? </a:t>
                      </a:r>
                      <a:r>
                        <a:rPr lang="en-US" sz="800" u="sng">
                          <a:effectLst/>
                          <a:hlinkClick r:id="rId3"/>
                        </a:rPr>
                        <a:t>View email in your browser</a:t>
                      </a:r>
                      <a:r>
                        <a:rPr lang="en-US" sz="800">
                          <a:effectLst/>
                        </a:rPr>
                        <a:t>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800">
                          <a:effectLst/>
                        </a:rPr>
                        <a:t>Share this email: 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</a:tr>
              <a:tr h="331149">
                <a:tc gridSpan="2"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</a:tr>
              <a:tr h="331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</a:tr>
              <a:tr h="331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</a:tr>
              <a:tr h="431184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Email: </a:t>
                      </a:r>
                      <a:r>
                        <a:rPr lang="en-US" sz="900" u="sng">
                          <a:effectLst/>
                          <a:hlinkClick r:id="rId4"/>
                        </a:rPr>
                        <a:t>info@singleandparenting.org</a:t>
                      </a:r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 u="sng">
                          <a:effectLst/>
                          <a:hlinkClick r:id="rId5"/>
                        </a:rPr>
                        <a:t>www.singleandparenting.org/startagroup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Phone: 800-395-5755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International: 919-562-2112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41947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600">
                          <a:effectLst/>
                        </a:rPr>
                        <a:t>*Children under the age of 18 who live with their own single parent. Data from the Population Reference Bureau analysis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of data from the US Census Bureau (2011), via the Annie E. Casey Foundation.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787" marR="82787" marT="41394" marB="4139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787" marR="82787" marT="41394" marB="41394"/>
                </a:tc>
              </a:tr>
            </a:tbl>
          </a:graphicData>
        </a:graphic>
      </p:graphicFrame>
      <p:pic>
        <p:nvPicPr>
          <p:cNvPr id="1025" name="Picture 1" descr="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684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684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ore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684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re's why your church needs a single-parent ministry. Percentage of Children living in single parent home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62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he solution for single-parent ministry at your church. With a large percentage of children living in single=parent homes, your family ministry is incomplete unless you are ministering to single parents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534400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rn more. Order n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1"/>
            <a:ext cx="8534400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ampaigns.singleandparenting.org/431/vr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68450"/>
            <a:ext cx="95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RESOURCES/WEBSITES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Family Discipleship Ministries </a:t>
            </a:r>
            <a:r>
              <a:rPr lang="en-US" sz="2400" b="1" dirty="0" smtClean="0">
                <a:hlinkClick r:id="rId2"/>
              </a:rPr>
              <a:t>www.parentingministry.org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000" dirty="0" smtClean="0"/>
              <a:t>Resources for single parents, their kids and ministry leaders. Schedule of seminars for children of single parents.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Blended Family Tapestry</a:t>
            </a:r>
            <a:r>
              <a:rPr lang="en-US" sz="2800" dirty="0" smtClean="0"/>
              <a:t>  </a:t>
            </a:r>
            <a:r>
              <a:rPr lang="en-US" sz="2800" dirty="0" smtClean="0">
                <a:hlinkClick r:id="rId3"/>
              </a:rPr>
              <a:t>www.blendingfamily.com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000" dirty="0" smtClean="0"/>
              <a:t>Excellent material for single parents and blending families. Available for seminars and conferences, I know Don and Jenetha Partridge personally and highly recommend them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Single Parents Association </a:t>
            </a:r>
            <a:r>
              <a:rPr lang="en-US" sz="2800" dirty="0" smtClean="0">
                <a:hlinkClick r:id="rId4"/>
              </a:rPr>
              <a:t>www.singleparents.org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000" dirty="0" smtClean="0"/>
              <a:t>A membership organization of single parents, </a:t>
            </a:r>
            <a:r>
              <a:rPr lang="en-US" sz="2000" b="1" dirty="0" smtClean="0"/>
              <a:t>(SPA)</a:t>
            </a:r>
            <a:r>
              <a:rPr lang="en-US" sz="2000" dirty="0" smtClean="0"/>
              <a:t> was formed to provide education, resources, friendship and camaraderie, as well as, </a:t>
            </a:r>
            <a:r>
              <a:rPr lang="en-US" sz="2000" b="1" dirty="0" smtClean="0"/>
              <a:t>FUN</a:t>
            </a:r>
            <a:r>
              <a:rPr lang="en-US" sz="2000" dirty="0" smtClean="0"/>
              <a:t> activities for single parents and their children.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0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THE CHURCH MUST REACH ALL TYPES OF “FAMILIES” &amp; HOUSEHOLDS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>
            <a:normAutofit lnSpcReduction="10000"/>
          </a:bodyPr>
          <a:lstStyle/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SINGLE – PERSON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SINGLE –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STEP -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BLENDED –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NUCLEAR –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EXPANDED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GRANDPARENT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KINSHIP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UNMARRIED PARENT FAMAILY </a:t>
            </a:r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HOMOSEXUAL PARENT FAMILY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HOMOSEXUAL/HETEROSEXUAL FAMILY   </a:t>
            </a:r>
            <a:endParaRPr lang="en-US" sz="2400" dirty="0"/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NON - FAMILY </a:t>
            </a:r>
          </a:p>
          <a:p>
            <a:pPr marL="59436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COMBINATIONS OF ANY OF THESE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944539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RESOURCES/WEBSITES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Center for Single Parent family Ministry</a:t>
            </a:r>
            <a:r>
              <a:rPr lang="en-US" sz="2800" dirty="0" smtClean="0"/>
              <a:t>  </a:t>
            </a:r>
            <a:r>
              <a:rPr lang="en-US" sz="2400" dirty="0" smtClean="0">
                <a:hlinkClick r:id="rId2"/>
              </a:rPr>
              <a:t>www.spfm.org</a:t>
            </a:r>
            <a:r>
              <a:rPr lang="en-US" sz="2400" dirty="0" smtClean="0"/>
              <a:t>  </a:t>
            </a:r>
            <a:r>
              <a:rPr lang="en-US" sz="2000" dirty="0" smtClean="0"/>
              <a:t>Our mission is to inform, equip and connect leaders in Single-Parent Family Ministry.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Assemblies of God Single Adult Website </a:t>
            </a:r>
            <a:r>
              <a:rPr lang="en-US" sz="2000" dirty="0" smtClean="0">
                <a:hlinkClick r:id="rId3"/>
              </a:rPr>
              <a:t>www.singles.ag.org</a:t>
            </a:r>
            <a:r>
              <a:rPr lang="en-US" sz="2000" dirty="0" smtClean="0"/>
              <a:t>  Resources (free &amp; purchase) for single parents and leaders of single - parent ministries.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Christian Single - Parent Network  </a:t>
            </a:r>
            <a:r>
              <a:rPr lang="en-US" sz="2400" dirty="0" smtClean="0">
                <a:hlinkClick r:id="rId4"/>
              </a:rPr>
              <a:t>www.cspn.org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Information for and about single parents and SPF ministers. Devotionals, events and network information.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defRPr/>
            </a:pPr>
            <a:r>
              <a:rPr lang="en-US" b="1" dirty="0" smtClean="0"/>
              <a:t>Center for Single – Parent Family Ministries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www.spfm.org</a:t>
            </a:r>
            <a:r>
              <a:rPr lang="en-US" b="1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Resources for single parents, their kids and ministry leaders. Schedule of seminars for children of single parents. </a:t>
            </a:r>
          </a:p>
        </p:txBody>
      </p:sp>
    </p:spTree>
    <p:extLst>
      <p:ext uri="{BB962C8B-B14F-4D97-AF65-F5344CB8AC3E}">
        <p14:creationId xmlns:p14="http://schemas.microsoft.com/office/powerpoint/2010/main" val="118266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Resources/Websites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Parenting Solo Devotionals </a:t>
            </a:r>
            <a:r>
              <a:rPr lang="en-US" sz="2400" dirty="0" smtClean="0">
                <a:hlinkClick r:id="rId2"/>
              </a:rPr>
              <a:t>http://psdevotionals.blogspot.com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A blog created by Doug Mead, a single adult leader at Cornerstone Fellowship in Livermore, CA.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Affair Recovery   </a:t>
            </a:r>
            <a:r>
              <a:rPr lang="en-US" sz="2400" dirty="0" smtClean="0">
                <a:hlinkClick r:id="rId3"/>
              </a:rPr>
              <a:t>http://www.affairrecovery.com/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000" dirty="0" smtClean="0"/>
              <a:t>Affair Recovery offers hope, support, and recovery for couples and individuals who have suffered the pain resulting from infidelity, betrayal, or sexual addiction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Changing Families  </a:t>
            </a:r>
            <a:r>
              <a:rPr lang="en-US" sz="2400" dirty="0" smtClean="0">
                <a:hlinkClick r:id="rId4"/>
              </a:rPr>
              <a:t>http://www.changingfamilies.com/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Making a difference for kids by making it work for their parents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8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Resources/Websites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Hope For Single Moms  </a:t>
            </a:r>
            <a:r>
              <a:rPr lang="en-US" sz="2400" dirty="0" smtClean="0">
                <a:hlinkClick r:id="rId2"/>
              </a:rPr>
              <a:t>http://www.hope4singlemoms.com/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000" dirty="0" smtClean="0"/>
              <a:t>Excellent, video curriculum ….To reach every single mom, everywhere, every day. 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Dad’s 4 Life    </a:t>
            </a:r>
            <a:r>
              <a:rPr lang="en-US" sz="2400" dirty="0" smtClean="0">
                <a:hlinkClick r:id="rId3"/>
              </a:rPr>
              <a:t>http://dads4life.org/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000" dirty="0" smtClean="0"/>
              <a:t>Single Parent Dads…4Life Resources is here for you!.. Extending a helping hand in many situations for Soul, Mind, Body and Spirit!” 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Parenting Families </a:t>
            </a:r>
            <a:r>
              <a:rPr lang="en-US" sz="2000" dirty="0" smtClean="0">
                <a:hlinkClick r:id="rId4"/>
              </a:rPr>
              <a:t>http://www.parentingfamilies.com/aboutvideo.asp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Thinking "we" can transform your family. Thinking "we" means responding to situations with a "how are we going to handle this?" attitude instead of "what am I going to do now?" attitude. 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Blending Family   </a:t>
            </a:r>
            <a:r>
              <a:rPr lang="en-US" sz="2400" dirty="0" smtClean="0">
                <a:hlinkClick r:id="rId5"/>
              </a:rPr>
              <a:t>http://www.blendingfamily.com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Dedicated to the restoration of single parent and blended families.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7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</a:rPr>
              <a:t>Young Adult Resources </a:t>
            </a:r>
            <a:br>
              <a:rPr lang="en-US" sz="4000" dirty="0" smtClean="0">
                <a:solidFill>
                  <a:srgbClr val="7030A0"/>
                </a:solidFill>
              </a:rPr>
            </a:br>
            <a:endParaRPr lang="en-US" sz="4000" dirty="0" smtClean="0">
              <a:solidFill>
                <a:srgbClr val="7030A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0772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www.youngadults.ag.org</a:t>
            </a:r>
          </a:p>
          <a:p>
            <a:pPr eaLnBrk="1" hangingPunct="1"/>
            <a:r>
              <a:rPr lang="en-US" sz="2000" dirty="0" smtClean="0"/>
              <a:t>www.barna.org</a:t>
            </a:r>
          </a:p>
          <a:p>
            <a:pPr eaLnBrk="1" hangingPunct="1"/>
            <a:r>
              <a:rPr lang="en-US" sz="2000" dirty="0" smtClean="0"/>
              <a:t>www.sermonspice.com</a:t>
            </a:r>
          </a:p>
          <a:p>
            <a:pPr eaLnBrk="1" hangingPunct="1"/>
            <a:r>
              <a:rPr lang="en-US" sz="2000" dirty="0" smtClean="0"/>
              <a:t>www.leonardsweet.com</a:t>
            </a:r>
          </a:p>
          <a:p>
            <a:pPr eaLnBrk="1" hangingPunct="1"/>
            <a:r>
              <a:rPr lang="en-US" sz="2000" dirty="0" smtClean="0"/>
              <a:t>www.loveinaction.org</a:t>
            </a:r>
          </a:p>
          <a:p>
            <a:pPr eaLnBrk="1" hangingPunct="1"/>
            <a:r>
              <a:rPr lang="en-US" sz="2000" dirty="0" smtClean="0"/>
              <a:t>www.higwayvideo.com</a:t>
            </a:r>
          </a:p>
          <a:p>
            <a:pPr eaLnBrk="1" hangingPunct="1"/>
            <a:r>
              <a:rPr lang="en-US" sz="2000" dirty="0" smtClean="0"/>
              <a:t>www.relevantmagazine.com</a:t>
            </a:r>
          </a:p>
          <a:p>
            <a:pPr eaLnBrk="1" hangingPunct="1"/>
            <a:r>
              <a:rPr lang="en-US" sz="2000" dirty="0" smtClean="0"/>
              <a:t>www.theooze.com</a:t>
            </a:r>
          </a:p>
          <a:p>
            <a:pPr eaLnBrk="1" hangingPunct="1"/>
            <a:r>
              <a:rPr lang="en-US" sz="2000" dirty="0" smtClean="0"/>
              <a:t>www.campuscrusade.com</a:t>
            </a:r>
          </a:p>
          <a:p>
            <a:pPr eaLnBrk="1" hangingPunct="1"/>
            <a:r>
              <a:rPr lang="en-US" sz="2000" dirty="0" smtClean="0"/>
              <a:t>www.youtube.com</a:t>
            </a:r>
          </a:p>
          <a:p>
            <a:pPr eaLnBrk="1" hangingPunct="1"/>
            <a:r>
              <a:rPr lang="en-US" sz="2000" dirty="0" smtClean="0"/>
              <a:t>www.jordoncooper.com</a:t>
            </a:r>
          </a:p>
          <a:p>
            <a:pPr eaLnBrk="1" hangingPunct="1"/>
            <a:r>
              <a:rPr lang="en-US" sz="2000" dirty="0" smtClean="0"/>
              <a:t>www.rightnow.org</a:t>
            </a:r>
          </a:p>
          <a:p>
            <a:pPr eaLnBrk="1" hangingPunct="1"/>
            <a:r>
              <a:rPr lang="en-US" sz="2000" dirty="0" smtClean="0"/>
              <a:t>www.outreach.com</a:t>
            </a:r>
          </a:p>
          <a:p>
            <a:pPr eaLnBrk="1" hangingPunct="1"/>
            <a:r>
              <a:rPr lang="en-US" sz="2000" dirty="0" smtClean="0"/>
              <a:t>www.bluefishtv.com (pastoral pack)</a:t>
            </a:r>
          </a:p>
          <a:p>
            <a:pPr eaLnBrk="1" hangingPunct="1"/>
            <a:r>
              <a:rPr lang="en-US" sz="2000" dirty="0" smtClean="0"/>
              <a:t>www.worhshiphousemedia.com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Young Adult/Single Adult Resources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9296400" cy="5638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Young Adult Ministry in the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– Group  </a:t>
            </a:r>
          </a:p>
          <a:p>
            <a:r>
              <a:rPr lang="en-US" sz="2200" dirty="0" smtClean="0"/>
              <a:t>Every Single Man’s Battle - Stephen </a:t>
            </a:r>
            <a:r>
              <a:rPr lang="en-US" sz="2200" dirty="0" err="1" smtClean="0"/>
              <a:t>Arterburn</a:t>
            </a:r>
            <a:r>
              <a:rPr lang="en-US" sz="2200" dirty="0" smtClean="0"/>
              <a:t>/Fred </a:t>
            </a:r>
            <a:r>
              <a:rPr lang="en-US" sz="2200" dirty="0" err="1" smtClean="0"/>
              <a:t>Stoeker</a:t>
            </a:r>
            <a:r>
              <a:rPr lang="en-US" sz="2200" dirty="0" smtClean="0"/>
              <a:t>  </a:t>
            </a:r>
          </a:p>
          <a:p>
            <a:r>
              <a:rPr lang="en-US" sz="2200" dirty="0" smtClean="0"/>
              <a:t>Every Single Woman’s Battle - by Shannon </a:t>
            </a:r>
            <a:r>
              <a:rPr lang="en-US" sz="2200" dirty="0" err="1" smtClean="0"/>
              <a:t>Ethridge</a:t>
            </a:r>
            <a:endParaRPr lang="en-US" sz="2200" dirty="0" smtClean="0"/>
          </a:p>
          <a:p>
            <a:r>
              <a:rPr lang="en-US" sz="2200" dirty="0" smtClean="0"/>
              <a:t>Unchristian – David </a:t>
            </a:r>
            <a:r>
              <a:rPr lang="en-US" sz="2200" dirty="0" err="1" smtClean="0"/>
              <a:t>Kinnaman</a:t>
            </a:r>
            <a:endParaRPr lang="en-US" sz="2200" dirty="0" smtClean="0"/>
          </a:p>
          <a:p>
            <a:r>
              <a:rPr lang="en-US" sz="2200" dirty="0" smtClean="0"/>
              <a:t>When the Enemy Strikes – Charles Stanley</a:t>
            </a:r>
          </a:p>
          <a:p>
            <a:r>
              <a:rPr lang="en-US" sz="2200" dirty="0" smtClean="0"/>
              <a:t>In a Pit With a  Lion on a Snowy Day – Mark </a:t>
            </a:r>
            <a:r>
              <a:rPr lang="en-US" sz="2200" dirty="0" err="1" smtClean="0"/>
              <a:t>Betterson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Off – Road Disciplines – Earl Creps</a:t>
            </a:r>
          </a:p>
          <a:p>
            <a:r>
              <a:rPr lang="en-US" sz="2200" dirty="0" smtClean="0"/>
              <a:t>Strong Women, Soft Hearts – Paula </a:t>
            </a:r>
            <a:r>
              <a:rPr lang="en-US" sz="2200" dirty="0" err="1" smtClean="0"/>
              <a:t>Rhinehart</a:t>
            </a:r>
            <a:endParaRPr lang="en-US" sz="2200" dirty="0" smtClean="0"/>
          </a:p>
          <a:p>
            <a:r>
              <a:rPr lang="en-US" sz="2200" dirty="0" smtClean="0"/>
              <a:t>What’s So Great About Discipleship – </a:t>
            </a:r>
            <a:r>
              <a:rPr lang="en-US" sz="2200" dirty="0" err="1" smtClean="0"/>
              <a:t>Dinesh</a:t>
            </a:r>
            <a:r>
              <a:rPr lang="en-US" sz="2200" dirty="0" smtClean="0"/>
              <a:t> D’ Souza</a:t>
            </a:r>
          </a:p>
          <a:p>
            <a:r>
              <a:rPr lang="en-US" sz="2200" dirty="0" smtClean="0"/>
              <a:t>Out of the Box – John </a:t>
            </a:r>
            <a:r>
              <a:rPr lang="en-US" sz="2200" dirty="0" err="1" smtClean="0"/>
              <a:t>Ortberg</a:t>
            </a:r>
            <a:endParaRPr lang="en-US" sz="2200" dirty="0" smtClean="0"/>
          </a:p>
          <a:p>
            <a:r>
              <a:rPr lang="en-US" sz="2200" dirty="0" smtClean="0"/>
              <a:t>Walk on Water – John </a:t>
            </a:r>
            <a:r>
              <a:rPr lang="en-US" sz="2200" dirty="0" err="1" smtClean="0"/>
              <a:t>Ortberg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Twenty Something – Margaret Feinberg</a:t>
            </a:r>
          </a:p>
          <a:p>
            <a:r>
              <a:rPr lang="en-US" sz="2200" dirty="0" smtClean="0"/>
              <a:t>Organic God – Margaret Feinberg</a:t>
            </a:r>
          </a:p>
          <a:p>
            <a:r>
              <a:rPr lang="en-US" sz="2200" dirty="0" smtClean="0"/>
              <a:t>The Emerging Church – Dan Kimball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76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Resources – DVD’s/Videos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4440"/>
            <a:ext cx="8763000" cy="5242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Driven By Eternity – John </a:t>
            </a:r>
            <a:r>
              <a:rPr lang="en-US" dirty="0" err="1" smtClean="0"/>
              <a:t>Bevere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Drawing Near – John </a:t>
            </a:r>
            <a:r>
              <a:rPr lang="en-US" dirty="0" err="1" smtClean="0"/>
              <a:t>Bevere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Love and Respect – Emerson </a:t>
            </a:r>
            <a:r>
              <a:rPr lang="en-US" dirty="0" err="1" smtClean="0"/>
              <a:t>Eggerich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Living Pure In An Impure World – Dennis Franck</a:t>
            </a:r>
          </a:p>
          <a:p>
            <a:endParaRPr lang="en-US" dirty="0" smtClean="0"/>
          </a:p>
          <a:p>
            <a:r>
              <a:rPr lang="en-US" dirty="0" smtClean="0"/>
              <a:t>Song of Solomon – Tommy Nelson</a:t>
            </a:r>
          </a:p>
          <a:p>
            <a:endParaRPr lang="en-US" dirty="0" smtClean="0"/>
          </a:p>
          <a:p>
            <a:r>
              <a:rPr lang="en-US" dirty="0" smtClean="0"/>
              <a:t> Faith Lessons  - Ray van der </a:t>
            </a:r>
            <a:r>
              <a:rPr lang="en-US" dirty="0" err="1" smtClean="0"/>
              <a:t>Laan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36 Parables</a:t>
            </a:r>
          </a:p>
          <a:p>
            <a:endParaRPr lang="en-US" dirty="0" smtClean="0"/>
          </a:p>
          <a:p>
            <a:r>
              <a:rPr lang="en-US" dirty="0" smtClean="0"/>
              <a:t>Sermon Spice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349375"/>
            <a:ext cx="8991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Never married		64.5 M		  27.5%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Divorced			25.0 M		  10.6%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Widowed			</a:t>
            </a:r>
            <a:r>
              <a:rPr lang="en-US" altLang="en-US" sz="3600" u="sng"/>
              <a:t>14.3 M</a:t>
            </a:r>
            <a:r>
              <a:rPr lang="en-US" altLang="en-US" sz="3600"/>
              <a:t>		   </a:t>
            </a:r>
            <a:r>
              <a:rPr lang="en-US" altLang="en-US" sz="3600" u="sng"/>
              <a:t>6.0%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				103.5 M		   44.1%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Separated 		  5.5 M		   2.4%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600"/>
              <a:t>		Source: U.S. Census Bureau, Current Population Survey, 2012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600"/>
              <a:t>			Social &amp; Economic Supplement                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81000" y="12954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304800"/>
            <a:ext cx="8610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44 % U.S. ADULTS NOT MARRIED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</a:rPr>
              <a:t>			  </a:t>
            </a:r>
            <a:r>
              <a:rPr lang="en-US" altLang="en-US" sz="2400" dirty="0" smtClean="0">
                <a:solidFill>
                  <a:schemeClr val="tx1"/>
                </a:solidFill>
              </a:rPr>
              <a:t>(AGE 18+)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05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/>
              <a:t>Growth of Single Person Households</a:t>
            </a:r>
          </a:p>
          <a:p>
            <a:pPr>
              <a:spcBef>
                <a:spcPct val="50000"/>
              </a:spcBef>
            </a:pPr>
            <a:r>
              <a:rPr lang="en-US" sz="4000" dirty="0"/>
              <a:t>1900		  5% of all households</a:t>
            </a:r>
          </a:p>
          <a:p>
            <a:pPr>
              <a:spcBef>
                <a:spcPct val="50000"/>
              </a:spcBef>
            </a:pPr>
            <a:r>
              <a:rPr lang="en-US" sz="4000" dirty="0"/>
              <a:t>1960		13% of all households</a:t>
            </a:r>
          </a:p>
          <a:p>
            <a:pPr>
              <a:spcBef>
                <a:spcPct val="50000"/>
              </a:spcBef>
            </a:pPr>
            <a:r>
              <a:rPr lang="en-US" sz="4000" dirty="0"/>
              <a:t>1970  		17% of all households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2012</a:t>
            </a:r>
            <a:r>
              <a:rPr lang="en-US" sz="4000" dirty="0"/>
              <a:t>		28% of all households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 eaLnBrk="1" hangingPunct="1"/>
            <a:r>
              <a:rPr lang="en-US" sz="1400" dirty="0"/>
              <a:t> 	America's Families and Living Arrangements: </a:t>
            </a:r>
            <a:r>
              <a:rPr lang="en-US" sz="1400" dirty="0" smtClean="0"/>
              <a:t>2012  </a:t>
            </a:r>
            <a:endParaRPr lang="en-US" sz="1400" dirty="0"/>
          </a:p>
          <a:p>
            <a:pPr eaLnBrk="1" hangingPunct="1"/>
            <a:r>
              <a:rPr lang="en-US" sz="1400" dirty="0"/>
              <a:t> 	http://www.census.gov/Press </a:t>
            </a:r>
            <a:r>
              <a:rPr lang="en-US" sz="1400" dirty="0" smtClean="0"/>
              <a:t>Release/www/releases/archives/</a:t>
            </a:r>
            <a:r>
              <a:rPr lang="en-US" sz="1400" dirty="0" err="1" smtClean="0"/>
              <a:t>familieshouseholds</a:t>
            </a:r>
            <a:r>
              <a:rPr lang="en-US" sz="1400" dirty="0" smtClean="0"/>
              <a:t>/013378.html </a:t>
            </a:r>
            <a:endParaRPr lang="en-US" sz="1400" dirty="0"/>
          </a:p>
          <a:p>
            <a:pPr eaLnBrk="1" fontAlgn="ctr" hangingPunct="1"/>
            <a:r>
              <a:rPr lang="en-US" sz="1400" b="1" dirty="0"/>
              <a:t> </a:t>
            </a:r>
            <a:r>
              <a:rPr lang="en-US" sz="1400" dirty="0"/>
              <a:t>				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81000" y="1905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81000" y="20574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86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357188"/>
            <a:ext cx="861060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/>
              <a:t>Median Age at First Marriage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			</a:t>
            </a:r>
            <a:r>
              <a:rPr lang="en-US" u="sng" dirty="0"/>
              <a:t>Men	</a:t>
            </a:r>
            <a:r>
              <a:rPr lang="en-US" dirty="0"/>
              <a:t>	</a:t>
            </a:r>
            <a:r>
              <a:rPr lang="en-US" u="sng" dirty="0"/>
              <a:t>Women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2012</a:t>
            </a:r>
            <a:r>
              <a:rPr lang="en-US" dirty="0"/>
              <a:t>			</a:t>
            </a:r>
            <a:r>
              <a:rPr lang="en-US" dirty="0" smtClean="0"/>
              <a:t>28.4            27.2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1990			26.1		    23.9</a:t>
            </a:r>
          </a:p>
          <a:p>
            <a:pPr>
              <a:spcBef>
                <a:spcPct val="50000"/>
              </a:spcBef>
            </a:pPr>
            <a:r>
              <a:rPr lang="en-US" dirty="0"/>
              <a:t>1980			24.7		    22.0</a:t>
            </a:r>
          </a:p>
          <a:p>
            <a:pPr>
              <a:spcBef>
                <a:spcPct val="50000"/>
              </a:spcBef>
            </a:pPr>
            <a:r>
              <a:rPr lang="en-US" dirty="0"/>
              <a:t>1970			23.2		    20.8</a:t>
            </a:r>
          </a:p>
          <a:p>
            <a:pPr>
              <a:spcBef>
                <a:spcPct val="50000"/>
              </a:spcBef>
            </a:pPr>
            <a:r>
              <a:rPr lang="en-US" dirty="0"/>
              <a:t>1960			22.8		    20.3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800" dirty="0"/>
          </a:p>
          <a:p>
            <a:r>
              <a:rPr lang="en-US" sz="2000" dirty="0"/>
              <a:t>				-</a:t>
            </a:r>
            <a:r>
              <a:rPr lang="en-US" sz="2000" dirty="0" smtClean="0"/>
              <a:t>2012 census </a:t>
            </a:r>
            <a:r>
              <a:rPr lang="en-US" sz="2000" dirty="0"/>
              <a:t>bureau demographics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81000" y="12954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114800" y="2743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096000" y="27432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5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9438"/>
            <a:ext cx="7772400" cy="7159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/>
              <a:t>COHABITATION - U. S.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486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2011 – 15.6 million people cohabitating </a:t>
            </a: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(2000 </a:t>
            </a:r>
            <a:r>
              <a:rPr lang="en-US" sz="2800" dirty="0"/>
              <a:t>- </a:t>
            </a:r>
            <a:r>
              <a:rPr lang="en-US" sz="2800" dirty="0" smtClean="0"/>
              <a:t>11 million) </a:t>
            </a:r>
            <a:r>
              <a:rPr lang="en-US" sz="1600" i="1" u="sng" dirty="0" smtClean="0"/>
              <a:t>America’s Families and Living Arrangements: 2012</a:t>
            </a:r>
            <a:endParaRPr lang="en-US" sz="1600" dirty="0" smtClean="0"/>
          </a:p>
          <a:p>
            <a:pPr marL="4572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Over half of marriages preceded by cohabitation 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Over half 25 - 40 yr. olds have cohabitated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800" dirty="0" smtClean="0"/>
              <a:t>21 % of all unmarried-partner households include children </a:t>
            </a: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				      </a:t>
            </a:r>
            <a:r>
              <a:rPr lang="en-US" sz="2000" dirty="0" smtClean="0"/>
              <a:t>–</a:t>
            </a:r>
            <a:r>
              <a:rPr lang="en-US" sz="1600" dirty="0" smtClean="0"/>
              <a:t>Step Family Association of America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284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533400"/>
            <a:ext cx="9144000" cy="1371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		COMMON NEEDS/INTERESTS </a:t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		MARRIED &amp; UNMARRIED ADULTS</a:t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	           </a:t>
            </a:r>
            <a:r>
              <a:rPr lang="en-US" sz="2700" dirty="0" smtClean="0">
                <a:solidFill>
                  <a:schemeClr val="accent1"/>
                </a:solidFill>
              </a:rPr>
              <a:t>(adult classes address these)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SALVATION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BAPTISM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DISCIPLESHIP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OBEDIENCE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PRAYER LIFE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COMMITMENT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BIBLE TEACHING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/>
              <a:t>SPIRITUAL GROWTH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430846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6541</TotalTime>
  <Words>1538</Words>
  <Application>Microsoft Office PowerPoint</Application>
  <PresentationFormat>On-screen Show (4:3)</PresentationFormat>
  <Paragraphs>549</Paragraphs>
  <Slides>45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Verdana</vt:lpstr>
      <vt:lpstr>Wingdings</vt:lpstr>
      <vt:lpstr>Perspective</vt:lpstr>
      <vt:lpstr>FAMILY, MARRIAGE AND SINGLENESS                     IN THE 21ST CENTURY</vt:lpstr>
      <vt:lpstr>UNMARRIED HOUSEHOLDS…  MARRIED HOUSEHOLDS…</vt:lpstr>
      <vt:lpstr>THE FACE OF THE FAMILY  HAS CHANGED! Nuclear Family</vt:lpstr>
      <vt:lpstr>THE CHURCH MUST REACH ALL TYPES OF “FAMILIES” &amp; HOUSEHOLDS</vt:lpstr>
      <vt:lpstr>44 % U.S. ADULTS NOT MARRIED      (AGE 18+)</vt:lpstr>
      <vt:lpstr>PowerPoint Presentation</vt:lpstr>
      <vt:lpstr>PowerPoint Presentation</vt:lpstr>
      <vt:lpstr>COHABITATION - U. S.</vt:lpstr>
      <vt:lpstr>  COMMON NEEDS/INTERESTS    MARRIED &amp; UNMARRIED ADULTS             (adult classes address these)</vt:lpstr>
      <vt:lpstr>  UNIQUE NEEDS OF YOUNG &amp;       SINGLE ADULTS  WHERE IN THE CHURCH ARE THESE ADDRESSED?</vt:lpstr>
      <vt:lpstr>PowerPoint Presentation</vt:lpstr>
      <vt:lpstr>Single - Parent Family                      Step/Blended - Parent Family</vt:lpstr>
      <vt:lpstr>FATHER-LESS KIDS</vt:lpstr>
      <vt:lpstr>PowerPoint Presentation</vt:lpstr>
      <vt:lpstr>Needs of the Single Parent </vt:lpstr>
      <vt:lpstr>Challenges of the Single Parent </vt:lpstr>
      <vt:lpstr>  MINISTRY TO SINGLE-PARENT  FAMILIES</vt:lpstr>
      <vt:lpstr>MINISTRY TO SINGLE-PARENTS  AND CHILDREN!</vt:lpstr>
      <vt:lpstr>PowerPoint Presentation</vt:lpstr>
      <vt:lpstr>Challenges of Step Families</vt:lpstr>
      <vt:lpstr>PowerPoint Presentation</vt:lpstr>
      <vt:lpstr> CLEARLY STATE DISTINCTLY CHRISTIAN VALUES!</vt:lpstr>
      <vt:lpstr>ACCEPT, AFFIRM, ACCOMMODATE SINGLENESS</vt:lpstr>
      <vt:lpstr>         ALLOW SINGLE ADULTS              FULL PARTICIPATION  </vt:lpstr>
      <vt:lpstr> SINGLE ADULTS HAVE…</vt:lpstr>
      <vt:lpstr>PowerPoint Presentation</vt:lpstr>
      <vt:lpstr>PREPARE PEOPLE FOR INEVITABLE SEASON OF SINGLENESS</vt:lpstr>
      <vt:lpstr>THREE SINGLE ADULTS WHO CHANGED THE WORLD!</vt:lpstr>
      <vt:lpstr>DEMONSTRATE …</vt:lpstr>
      <vt:lpstr>MINISTER TO ALL TYPES OF             “FAMILIES” &amp; HOUSEHOLDS</vt:lpstr>
      <vt:lpstr>PROVIDE RELEVANT TEACHING   AND DISCUSSION</vt:lpstr>
      <vt:lpstr>AFFIRM AND ASSIST  SINGLE - PARENT FAMILIES…</vt:lpstr>
      <vt:lpstr>Minister to Blended/Step Families  </vt:lpstr>
      <vt:lpstr>Rose - colored glasses…</vt:lpstr>
      <vt:lpstr>  GOD LOVES ALL FAMILY TYPES </vt:lpstr>
      <vt:lpstr>What Are YOU Doing To… </vt:lpstr>
      <vt:lpstr>Discussion</vt:lpstr>
      <vt:lpstr>PowerPoint Presentation</vt:lpstr>
      <vt:lpstr>RESOURCES/WEBSITES</vt:lpstr>
      <vt:lpstr>RESOURCES/WEBSITES</vt:lpstr>
      <vt:lpstr>Resources/Websites </vt:lpstr>
      <vt:lpstr>Resources/Websites</vt:lpstr>
      <vt:lpstr>Young Adult Resources  </vt:lpstr>
      <vt:lpstr>Young Adult/Single Adult Resources </vt:lpstr>
      <vt:lpstr>Resources – DVD’s/Videos</vt:lpstr>
    </vt:vector>
  </TitlesOfParts>
  <Company>General Council of the A/G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FAMILY, MARRIAGE AND SINGLENESS                     IN THE 21ST CENTURY</dc:title>
  <dc:creator>Franck, Dennis</dc:creator>
  <cp:lastModifiedBy>DFranck</cp:lastModifiedBy>
  <cp:revision>173</cp:revision>
  <cp:lastPrinted>2014-05-08T17:55:53Z</cp:lastPrinted>
  <dcterms:created xsi:type="dcterms:W3CDTF">2013-12-30T22:22:50Z</dcterms:created>
  <dcterms:modified xsi:type="dcterms:W3CDTF">2016-01-10T02:19:12Z</dcterms:modified>
</cp:coreProperties>
</file>